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2" r:id="rId1"/>
    <p:sldMasterId id="2147483783" r:id="rId2"/>
    <p:sldMasterId id="2147483784" r:id="rId3"/>
    <p:sldMasterId id="2147483785" r:id="rId4"/>
    <p:sldMasterId id="2147483786" r:id="rId5"/>
    <p:sldMasterId id="2147483787" r:id="rId6"/>
    <p:sldMasterId id="2147483788" r:id="rId7"/>
    <p:sldMasterId id="2147483789" r:id="rId8"/>
    <p:sldMasterId id="2147483790" r:id="rId9"/>
    <p:sldMasterId id="2147483791" r:id="rId10"/>
    <p:sldMasterId id="2147483792" r:id="rId11"/>
    <p:sldMasterId id="2147483793" r:id="rId12"/>
  </p:sldMasterIdLst>
  <p:notesMasterIdLst>
    <p:notesMasterId r:id="rId58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</p:sldIdLst>
  <p:sldSz cx="9144000" cy="5143500" type="screen16x9"/>
  <p:notesSz cx="6858000" cy="9144000"/>
  <p:embeddedFontLst>
    <p:embeddedFont>
      <p:font typeface="Libre Franklin" pitchFamily="2" charset="77"/>
      <p:regular r:id="rId59"/>
      <p:bold r:id="rId60"/>
      <p:italic r:id="rId61"/>
      <p:boldItalic r:id="rId62"/>
    </p:embeddedFont>
    <p:embeddedFont>
      <p:font typeface="Merriweather" pitchFamily="2" charset="77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PT Serif" panose="020A0603040505020204" pitchFamily="18" charset="77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2"/>
    <p:restoredTop sz="94658"/>
  </p:normalViewPr>
  <p:slideViewPr>
    <p:cSldViewPr snapToGrid="0">
      <p:cViewPr varScale="1">
        <p:scale>
          <a:sx n="208" d="100"/>
          <a:sy n="208" d="100"/>
        </p:scale>
        <p:origin x="78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3.fntdata"/><Relationship Id="rId82" Type="http://schemas.openxmlformats.org/officeDocument/2006/relationships/tableStyles" Target="tableStyle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font" Target="fonts/font14.fntdata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font" Target="fonts/font18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de438fa14f_1_75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2de438fa14f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de438fa14f_1_400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g2de438fa14f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de438fa14f_1_408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g2de438fa14f_1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de438fa14f_1_416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g2de438fa14f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de438fa14f_1_500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g2de438fa14f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de438fa14f_1_508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g2de438fa14f_1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de438fa14f_1_593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g2de438fa14f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de438fa14f_1_681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g2de438fa14f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de438fa14f_1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4" name="Google Shape;1064;g2de438fa14f_1_689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2de438fa14f_1_6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de438fa14f_1_700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g2de438fa14f_1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de438fa14f_1_708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g2de438fa14f_1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de438fa14f_1_81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g2de438fa14f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de438fa14f_1_788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g2de438fa14f_1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de438fa14f_1_799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g2de438fa14f_1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de438fa14f_1_808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g2de438fa14f_1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de438fa14f_1_813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g2de438fa14f_1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de438fa14f_1_819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g2de438fa14f_1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de438fa14f_1_827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2de438fa14f_1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de438fa14f_1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0" name="Google Shape;1140;g2de438fa14f_1_913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g2de438fa14f_1_9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de438fa14f_1_923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2de438fa14f_1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de438fa14f_1_936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g2de438fa14f_1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de438fa14f_1_941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g2de438fa14f_1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de438fa14f_1_168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g2de438fa14f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de438fa14f_1_950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g2de438fa14f_1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de438fa14f_1_960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2de438fa14f_1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de438fa14f_1_983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g2de438fa14f_1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de438fa14f_1_991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g2de438fa14f_1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de438fa14f_1_999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g2de438fa14f_1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de438fa14f_1_1006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g2de438fa14f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de438fa14f_1_1085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g2de438fa14f_1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de438fa14f_1_1098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g2de438fa14f_1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de438fa14f_1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1" name="Google Shape;1261;g2de438fa14f_1_1185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2de438fa14f_1_1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de438fa14f_1_1193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g2de438fa14f_1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de438fa14f_1_178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g2de438fa14f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de438fa14f_1_1200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g2de438fa14f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de438fa14f_1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4" name="Google Shape;1284;g2de438fa14f_1_1205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g2de438fa14f_1_1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de438fa14f_1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7" name="Google Shape;1297;g2de438fa14f_1_1217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g2de438fa14f_1_1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de438fa14f_1_1229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g2de438fa14f_1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de438fa14f_1_1241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g2de438fa14f_1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de438fa14f_1_1247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g2de438fa14f_1_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de438fa14f_1_187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2de438fa14f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de438fa14f_1_195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g2de438fa14f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de438fa14f_1_206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2de438fa14f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de438fa14f_1_220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2de438fa14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de438fa14f_1_315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g2de438fa14f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6082" y="1143366"/>
            <a:ext cx="6005837" cy="3085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9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09"/>
          <p:cNvSpPr txBox="1">
            <a:spLocks noGrp="1"/>
          </p:cNvSpPr>
          <p:nvPr>
            <p:ph type="body" idx="1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652" name="Google Shape;652;p109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109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0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1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11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1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1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112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12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1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674" name="Google Shape;674;p11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1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11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4"/>
          <p:cNvSpPr txBox="1">
            <a:spLocks noGrp="1"/>
          </p:cNvSpPr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34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114"/>
          <p:cNvSpPr txBox="1">
            <a:spLocks noGrp="1"/>
          </p:cNvSpPr>
          <p:nvPr>
            <p:ph type="body" idx="1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>
            <a:endParaRPr/>
          </a:p>
        </p:txBody>
      </p:sp>
      <p:sp>
        <p:nvSpPr>
          <p:cNvPr id="680" name="Google Shape;680;p114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114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114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686" name="Google Shape;686;p115"/>
          <p:cNvSpPr txBox="1">
            <a:spLocks noGrp="1"/>
          </p:cNvSpPr>
          <p:nvPr>
            <p:ph type="body" idx="2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687" name="Google Shape;687;p115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15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115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1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9pPr>
          </a:lstStyle>
          <a:p>
            <a:endParaRPr/>
          </a:p>
        </p:txBody>
      </p:sp>
      <p:sp>
        <p:nvSpPr>
          <p:cNvPr id="693" name="Google Shape;693;p11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>
            <a:endParaRPr/>
          </a:p>
        </p:txBody>
      </p:sp>
      <p:sp>
        <p:nvSpPr>
          <p:cNvPr id="694" name="Google Shape;694;p116"/>
          <p:cNvSpPr txBox="1">
            <a:spLocks noGrp="1"/>
          </p:cNvSpPr>
          <p:nvPr>
            <p:ph type="body" idx="3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9pPr>
          </a:lstStyle>
          <a:p>
            <a:endParaRPr/>
          </a:p>
        </p:txBody>
      </p:sp>
      <p:sp>
        <p:nvSpPr>
          <p:cNvPr id="695" name="Google Shape;695;p116"/>
          <p:cNvSpPr txBox="1">
            <a:spLocks noGrp="1"/>
          </p:cNvSpPr>
          <p:nvPr>
            <p:ph type="body" idx="4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>
            <a:endParaRPr/>
          </a:p>
        </p:txBody>
      </p:sp>
      <p:sp>
        <p:nvSpPr>
          <p:cNvPr id="696" name="Google Shape;696;p116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116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16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117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17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117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8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18"/>
          <p:cNvSpPr txBox="1">
            <a:spLocks noGrp="1"/>
          </p:cNvSpPr>
          <p:nvPr>
            <p:ph type="body" idx="1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4000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marL="2286000" lvl="4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marL="2743200" lvl="5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marL="3200400" lvl="6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marL="3657600" lvl="7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marL="4114800" lvl="8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>
            <a:endParaRPr/>
          </a:p>
        </p:txBody>
      </p:sp>
      <p:sp>
        <p:nvSpPr>
          <p:cNvPr id="707" name="Google Shape;707;p1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>
            <a:endParaRPr/>
          </a:p>
        </p:txBody>
      </p:sp>
      <p:sp>
        <p:nvSpPr>
          <p:cNvPr id="708" name="Google Shape;708;p118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118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118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9"/>
          <p:cNvSpPr txBox="1">
            <a:spLocks noGrp="1"/>
          </p:cNvSpPr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19"/>
          <p:cNvSpPr>
            <a:spLocks noGrp="1"/>
          </p:cNvSpPr>
          <p:nvPr>
            <p:ph type="pic" idx="2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Google Shape;714;p119"/>
          <p:cNvSpPr txBox="1">
            <a:spLocks noGrp="1"/>
          </p:cNvSpPr>
          <p:nvPr>
            <p:ph type="body" idx="1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>
            <a:endParaRPr/>
          </a:p>
        </p:txBody>
      </p:sp>
      <p:sp>
        <p:nvSpPr>
          <p:cNvPr id="715" name="Google Shape;715;p119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19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1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20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721" name="Google Shape;721;p120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20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2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21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21"/>
          <p:cNvSpPr txBox="1">
            <a:spLocks noGrp="1"/>
          </p:cNvSpPr>
          <p:nvPr>
            <p:ph type="body" idx="1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727" name="Google Shape;727;p121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21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2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, innhold og tekst" type="objAndTx">
  <p:cSld name="OBJECT_AND_TEXT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1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733" name="Google Shape;733;p122"/>
          <p:cNvSpPr txBox="1">
            <a:spLocks noGrp="1"/>
          </p:cNvSpPr>
          <p:nvPr>
            <p:ph type="body" idx="2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734" name="Google Shape;734;p122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22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2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1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1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2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2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2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6"/>
          <p:cNvSpPr txBox="1"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12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55" name="Google Shape;755;p12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12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12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7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1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761" name="Google Shape;761;p12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2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12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8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128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12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2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2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9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773" name="Google Shape;773;p1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774" name="Google Shape;774;p12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2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2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0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30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780" name="Google Shape;780;p130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781" name="Google Shape;781;p1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782" name="Google Shape;782;p1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783" name="Google Shape;783;p13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13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3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13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789" name="Google Shape;789;p13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0" name="Google Shape;790;p13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3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13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13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13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7" name="Google Shape;797;p13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13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13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13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803" name="Google Shape;803;p13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13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13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4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13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809" name="Google Shape;809;p13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13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13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1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1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13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825" name="Google Shape;825;p1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1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8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13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1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1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3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1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1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40"/>
          <p:cNvSpPr txBox="1">
            <a:spLocks noGrp="1"/>
          </p:cNvSpPr>
          <p:nvPr>
            <p:ph type="body" idx="1"/>
          </p:nvPr>
        </p:nvSpPr>
        <p:spPr>
          <a:xfrm>
            <a:off x="514350" y="1200151"/>
            <a:ext cx="455295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43" name="Google Shape;843;p140"/>
          <p:cNvSpPr txBox="1">
            <a:spLocks noGrp="1"/>
          </p:cNvSpPr>
          <p:nvPr>
            <p:ph type="body" idx="2"/>
          </p:nvPr>
        </p:nvSpPr>
        <p:spPr>
          <a:xfrm>
            <a:off x="5219700" y="1200151"/>
            <a:ext cx="455295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44" name="Google Shape;844;p1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1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1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1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850" name="Google Shape;850;p1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>
            <a:endParaRPr/>
          </a:p>
        </p:txBody>
      </p:sp>
      <p:sp>
        <p:nvSpPr>
          <p:cNvPr id="851" name="Google Shape;851;p1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852" name="Google Shape;852;p1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>
            <a:endParaRPr/>
          </a:p>
        </p:txBody>
      </p:sp>
      <p:sp>
        <p:nvSpPr>
          <p:cNvPr id="853" name="Google Shape;853;p1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1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1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1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3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  <a:defRPr sz="17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143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4000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/>
            </a:lvl4pPr>
            <a:lvl5pPr marL="2286000" lvl="4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 sz="1700"/>
            </a:lvl5pPr>
            <a:lvl6pPr marL="2743200" lvl="5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864" name="Google Shape;864;p143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865" name="Google Shape;865;p1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1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44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  <a:defRPr sz="17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144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71" name="Google Shape;871;p14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872" name="Google Shape;872;p1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1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14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45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878" name="Google Shape;878;p1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1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6"/>
          <p:cNvSpPr txBox="1">
            <a:spLocks noGrp="1"/>
          </p:cNvSpPr>
          <p:nvPr>
            <p:ph type="title"/>
          </p:nvPr>
        </p:nvSpPr>
        <p:spPr>
          <a:xfrm rot="5400000">
            <a:off x="6421041" y="1243014"/>
            <a:ext cx="4388644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46"/>
          <p:cNvSpPr txBox="1">
            <a:spLocks noGrp="1"/>
          </p:cNvSpPr>
          <p:nvPr>
            <p:ph type="body" idx="1"/>
          </p:nvPr>
        </p:nvSpPr>
        <p:spPr>
          <a:xfrm rot="5400000">
            <a:off x="1715691" y="-995362"/>
            <a:ext cx="4388644" cy="679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884" name="Google Shape;884;p1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14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34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body" idx="1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2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body" idx="3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body" idx="4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4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body" idx="1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4000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marL="2286000" lvl="4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marL="2743200" lvl="5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marL="3200400" lvl="6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marL="3657600" lvl="7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marL="4114800" lvl="8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5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6"/>
          <p:cNvSpPr>
            <a:spLocks noGrp="1"/>
          </p:cNvSpPr>
          <p:nvPr>
            <p:ph type="pic" idx="2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46"/>
          <p:cNvSpPr txBox="1">
            <a:spLocks noGrp="1"/>
          </p:cNvSpPr>
          <p:nvPr>
            <p:ph type="body" idx="1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6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7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7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5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51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1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294" name="Google Shape;294;p52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52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 txBox="1">
            <a:spLocks noGrp="1"/>
          </p:cNvSpPr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34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53"/>
          <p:cNvSpPr txBox="1">
            <a:spLocks noGrp="1"/>
          </p:cNvSpPr>
          <p:nvPr>
            <p:ph type="body" idx="1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>
            <a:endParaRPr/>
          </a:p>
        </p:txBody>
      </p:sp>
      <p:sp>
        <p:nvSpPr>
          <p:cNvPr id="300" name="Google Shape;300;p5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306" name="Google Shape;306;p54"/>
          <p:cNvSpPr txBox="1">
            <a:spLocks noGrp="1"/>
          </p:cNvSpPr>
          <p:nvPr>
            <p:ph type="body" idx="2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307" name="Google Shape;307;p54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4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4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9pPr>
          </a:lstStyle>
          <a:p>
            <a:endParaRPr/>
          </a:p>
        </p:txBody>
      </p:sp>
      <p:sp>
        <p:nvSpPr>
          <p:cNvPr id="313" name="Google Shape;313;p5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>
            <a:endParaRPr/>
          </a:p>
        </p:txBody>
      </p:sp>
      <p:sp>
        <p:nvSpPr>
          <p:cNvPr id="314" name="Google Shape;314;p55"/>
          <p:cNvSpPr txBox="1">
            <a:spLocks noGrp="1"/>
          </p:cNvSpPr>
          <p:nvPr>
            <p:ph type="body" idx="3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9pPr>
          </a:lstStyle>
          <a:p>
            <a:endParaRPr/>
          </a:p>
        </p:txBody>
      </p:sp>
      <p:sp>
        <p:nvSpPr>
          <p:cNvPr id="315" name="Google Shape;315;p55"/>
          <p:cNvSpPr txBox="1">
            <a:spLocks noGrp="1"/>
          </p:cNvSpPr>
          <p:nvPr>
            <p:ph type="body" idx="4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>
            <a:endParaRPr/>
          </a:p>
        </p:txBody>
      </p:sp>
      <p:sp>
        <p:nvSpPr>
          <p:cNvPr id="316" name="Google Shape;316;p55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6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6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6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57"/>
          <p:cNvSpPr txBox="1">
            <a:spLocks noGrp="1"/>
          </p:cNvSpPr>
          <p:nvPr>
            <p:ph type="body" idx="1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4000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marL="2286000" lvl="4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marL="2743200" lvl="5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marL="3200400" lvl="6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marL="3657600" lvl="7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marL="4114800" lvl="8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>
            <a:endParaRPr/>
          </a:p>
        </p:txBody>
      </p:sp>
      <p:sp>
        <p:nvSpPr>
          <p:cNvPr id="327" name="Google Shape;327;p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>
            <a:endParaRPr/>
          </a:p>
        </p:txBody>
      </p:sp>
      <p:sp>
        <p:nvSpPr>
          <p:cNvPr id="328" name="Google Shape;328;p57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7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7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>
            <a:spLocks noGrp="1"/>
          </p:cNvSpPr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8"/>
          <p:cNvSpPr>
            <a:spLocks noGrp="1"/>
          </p:cNvSpPr>
          <p:nvPr>
            <p:ph type="pic" idx="2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8"/>
          <p:cNvSpPr txBox="1">
            <a:spLocks noGrp="1"/>
          </p:cNvSpPr>
          <p:nvPr>
            <p:ph type="body" idx="1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>
            <a:endParaRPr/>
          </a:p>
        </p:txBody>
      </p:sp>
      <p:sp>
        <p:nvSpPr>
          <p:cNvPr id="335" name="Google Shape;335;p58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8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58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9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341" name="Google Shape;341;p59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9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5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60"/>
          <p:cNvSpPr txBox="1">
            <a:spLocks noGrp="1"/>
          </p:cNvSpPr>
          <p:nvPr>
            <p:ph type="body" idx="1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347" name="Google Shape;347;p60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0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6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6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6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6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6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69" name="Google Shape;369;p6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6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6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5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65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6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6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6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6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6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6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67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388" name="Google Shape;388;p67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6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390" name="Google Shape;390;p6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6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6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9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402" name="Google Shape;402;p6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03" name="Google Shape;403;p6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70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7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10" name="Google Shape;410;p7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7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7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7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7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7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72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22" name="Google Shape;422;p7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7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7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74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4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7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438" name="Google Shape;438;p75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75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5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76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6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76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7"/>
          <p:cNvSpPr txBox="1">
            <a:spLocks noGrp="1"/>
          </p:cNvSpPr>
          <p:nvPr>
            <p:ph type="title"/>
          </p:nvPr>
        </p:nvSpPr>
        <p:spPr>
          <a:xfrm>
            <a:off x="623711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7"/>
          <p:cNvSpPr txBox="1">
            <a:spLocks noGrp="1"/>
          </p:cNvSpPr>
          <p:nvPr>
            <p:ph type="body" idx="1"/>
          </p:nvPr>
        </p:nvSpPr>
        <p:spPr>
          <a:xfrm>
            <a:off x="623711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450" name="Google Shape;450;p77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7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7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78"/>
          <p:cNvSpPr txBox="1">
            <a:spLocks noGrp="1"/>
          </p:cNvSpPr>
          <p:nvPr>
            <p:ph type="body" idx="2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78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8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8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9"/>
          <p:cNvSpPr txBox="1">
            <a:spLocks noGrp="1"/>
          </p:cNvSpPr>
          <p:nvPr>
            <p:ph type="title"/>
          </p:nvPr>
        </p:nvSpPr>
        <p:spPr>
          <a:xfrm>
            <a:off x="629356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9"/>
          <p:cNvSpPr txBox="1">
            <a:spLocks noGrp="1"/>
          </p:cNvSpPr>
          <p:nvPr>
            <p:ph type="body" idx="1"/>
          </p:nvPr>
        </p:nvSpPr>
        <p:spPr>
          <a:xfrm>
            <a:off x="629356" y="1260872"/>
            <a:ext cx="386926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463" name="Google Shape;463;p79"/>
          <p:cNvSpPr txBox="1">
            <a:spLocks noGrp="1"/>
          </p:cNvSpPr>
          <p:nvPr>
            <p:ph type="body" idx="2"/>
          </p:nvPr>
        </p:nvSpPr>
        <p:spPr>
          <a:xfrm>
            <a:off x="629356" y="1878806"/>
            <a:ext cx="3869267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79"/>
          <p:cNvSpPr txBox="1">
            <a:spLocks noGrp="1"/>
          </p:cNvSpPr>
          <p:nvPr>
            <p:ph type="body" idx="3"/>
          </p:nvPr>
        </p:nvSpPr>
        <p:spPr>
          <a:xfrm>
            <a:off x="4629856" y="1260872"/>
            <a:ext cx="388620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465" name="Google Shape;465;p79"/>
          <p:cNvSpPr txBox="1">
            <a:spLocks noGrp="1"/>
          </p:cNvSpPr>
          <p:nvPr>
            <p:ph type="body" idx="4"/>
          </p:nvPr>
        </p:nvSpPr>
        <p:spPr>
          <a:xfrm>
            <a:off x="4629856" y="1878806"/>
            <a:ext cx="388620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79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79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7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80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80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8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1"/>
          <p:cNvSpPr txBox="1">
            <a:spLocks noGrp="1"/>
          </p:cNvSpPr>
          <p:nvPr>
            <p:ph type="title"/>
          </p:nvPr>
        </p:nvSpPr>
        <p:spPr>
          <a:xfrm>
            <a:off x="629356" y="342900"/>
            <a:ext cx="2949222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1"/>
          <p:cNvSpPr txBox="1">
            <a:spLocks noGrp="1"/>
          </p:cNvSpPr>
          <p:nvPr>
            <p:ph type="body" idx="1"/>
          </p:nvPr>
        </p:nvSpPr>
        <p:spPr>
          <a:xfrm>
            <a:off x="3887612" y="740569"/>
            <a:ext cx="4628444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4000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marL="2286000" lvl="4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477" name="Google Shape;477;p81"/>
          <p:cNvSpPr txBox="1">
            <a:spLocks noGrp="1"/>
          </p:cNvSpPr>
          <p:nvPr>
            <p:ph type="body" idx="2"/>
          </p:nvPr>
        </p:nvSpPr>
        <p:spPr>
          <a:xfrm>
            <a:off x="629356" y="1543050"/>
            <a:ext cx="2949222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78" name="Google Shape;478;p81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81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8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 txBox="1">
            <a:spLocks noGrp="1"/>
          </p:cNvSpPr>
          <p:nvPr>
            <p:ph type="title"/>
          </p:nvPr>
        </p:nvSpPr>
        <p:spPr>
          <a:xfrm>
            <a:off x="629356" y="342900"/>
            <a:ext cx="2949222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82"/>
          <p:cNvSpPr>
            <a:spLocks noGrp="1"/>
          </p:cNvSpPr>
          <p:nvPr>
            <p:ph type="pic" idx="2"/>
          </p:nvPr>
        </p:nvSpPr>
        <p:spPr>
          <a:xfrm>
            <a:off x="3887612" y="740569"/>
            <a:ext cx="4628444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82"/>
          <p:cNvSpPr txBox="1">
            <a:spLocks noGrp="1"/>
          </p:cNvSpPr>
          <p:nvPr>
            <p:ph type="body" idx="1"/>
          </p:nvPr>
        </p:nvSpPr>
        <p:spPr>
          <a:xfrm>
            <a:off x="629356" y="1543050"/>
            <a:ext cx="2949222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85" name="Google Shape;485;p82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82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8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8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8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8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8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4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84"/>
          <p:cNvSpPr txBox="1">
            <a:spLocks noGrp="1"/>
          </p:cNvSpPr>
          <p:nvPr>
            <p:ph type="body" idx="1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97" name="Google Shape;497;p84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84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84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6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86"/>
          <p:cNvSpPr txBox="1">
            <a:spLocks noGrp="1"/>
          </p:cNvSpPr>
          <p:nvPr>
            <p:ph type="body" idx="1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509" name="Google Shape;509;p86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86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86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8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87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7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87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8"/>
          <p:cNvSpPr txBox="1">
            <a:spLocks noGrp="1"/>
          </p:cNvSpPr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34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88"/>
          <p:cNvSpPr txBox="1">
            <a:spLocks noGrp="1"/>
          </p:cNvSpPr>
          <p:nvPr>
            <p:ph type="body" idx="1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 sz="17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sz="15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9pPr>
          </a:lstStyle>
          <a:p>
            <a:endParaRPr/>
          </a:p>
        </p:txBody>
      </p:sp>
      <p:sp>
        <p:nvSpPr>
          <p:cNvPr id="521" name="Google Shape;521;p88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88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88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9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89"/>
          <p:cNvSpPr txBox="1">
            <a:spLocks noGrp="1"/>
          </p:cNvSpPr>
          <p:nvPr>
            <p:ph type="body" idx="1"/>
          </p:nvPr>
        </p:nvSpPr>
        <p:spPr>
          <a:xfrm>
            <a:off x="685800" y="1485900"/>
            <a:ext cx="3818467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9pPr>
          </a:lstStyle>
          <a:p>
            <a:endParaRPr/>
          </a:p>
        </p:txBody>
      </p:sp>
      <p:sp>
        <p:nvSpPr>
          <p:cNvPr id="527" name="Google Shape;527;p89"/>
          <p:cNvSpPr txBox="1">
            <a:spLocks noGrp="1"/>
          </p:cNvSpPr>
          <p:nvPr>
            <p:ph type="body" idx="2"/>
          </p:nvPr>
        </p:nvSpPr>
        <p:spPr>
          <a:xfrm>
            <a:off x="4639733" y="1485900"/>
            <a:ext cx="3818467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9pPr>
          </a:lstStyle>
          <a:p>
            <a:endParaRPr/>
          </a:p>
        </p:txBody>
      </p:sp>
      <p:sp>
        <p:nvSpPr>
          <p:cNvPr id="528" name="Google Shape;528;p89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89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89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9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9pPr>
          </a:lstStyle>
          <a:p>
            <a:endParaRPr/>
          </a:p>
        </p:txBody>
      </p:sp>
      <p:sp>
        <p:nvSpPr>
          <p:cNvPr id="534" name="Google Shape;534;p9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9pPr>
          </a:lstStyle>
          <a:p>
            <a:endParaRPr/>
          </a:p>
        </p:txBody>
      </p:sp>
      <p:sp>
        <p:nvSpPr>
          <p:cNvPr id="535" name="Google Shape;535;p90"/>
          <p:cNvSpPr txBox="1">
            <a:spLocks noGrp="1"/>
          </p:cNvSpPr>
          <p:nvPr>
            <p:ph type="body" idx="3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 b="1"/>
            </a:lvl9pPr>
          </a:lstStyle>
          <a:p>
            <a:endParaRPr/>
          </a:p>
        </p:txBody>
      </p:sp>
      <p:sp>
        <p:nvSpPr>
          <p:cNvPr id="536" name="Google Shape;536;p90"/>
          <p:cNvSpPr txBox="1">
            <a:spLocks noGrp="1"/>
          </p:cNvSpPr>
          <p:nvPr>
            <p:ph type="body" idx="4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9pPr>
          </a:lstStyle>
          <a:p>
            <a:endParaRPr/>
          </a:p>
        </p:txBody>
      </p:sp>
      <p:sp>
        <p:nvSpPr>
          <p:cNvPr id="537" name="Google Shape;537;p90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90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90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1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1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91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92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92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3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93"/>
          <p:cNvSpPr txBox="1">
            <a:spLocks noGrp="1"/>
          </p:cNvSpPr>
          <p:nvPr>
            <p:ph type="body" idx="1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4000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Char char="•"/>
              <a:defRPr sz="27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sz="1700"/>
            </a:lvl4pPr>
            <a:lvl5pPr marL="2286000" lvl="4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5pPr>
            <a:lvl6pPr marL="2743200" lvl="5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6pPr>
            <a:lvl7pPr marL="3200400" lvl="6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7pPr>
            <a:lvl8pPr marL="3657600" lvl="7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8pPr>
            <a:lvl9pPr marL="4114800" lvl="8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9pPr>
          </a:lstStyle>
          <a:p>
            <a:endParaRPr/>
          </a:p>
        </p:txBody>
      </p:sp>
      <p:sp>
        <p:nvSpPr>
          <p:cNvPr id="552" name="Google Shape;552;p9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9pPr>
          </a:lstStyle>
          <a:p>
            <a:endParaRPr/>
          </a:p>
        </p:txBody>
      </p:sp>
      <p:sp>
        <p:nvSpPr>
          <p:cNvPr id="553" name="Google Shape;553;p93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93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93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4"/>
          <p:cNvSpPr txBox="1">
            <a:spLocks noGrp="1"/>
          </p:cNvSpPr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94"/>
          <p:cNvSpPr>
            <a:spLocks noGrp="1"/>
          </p:cNvSpPr>
          <p:nvPr>
            <p:ph type="pic" idx="2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94"/>
          <p:cNvSpPr txBox="1">
            <a:spLocks noGrp="1"/>
          </p:cNvSpPr>
          <p:nvPr>
            <p:ph type="body" idx="1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9pPr>
          </a:lstStyle>
          <a:p>
            <a:endParaRPr/>
          </a:p>
        </p:txBody>
      </p:sp>
      <p:sp>
        <p:nvSpPr>
          <p:cNvPr id="560" name="Google Shape;560;p94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94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5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95"/>
          <p:cNvSpPr txBox="1">
            <a:spLocks noGrp="1"/>
          </p:cNvSpPr>
          <p:nvPr>
            <p:ph type="body" idx="1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566" name="Google Shape;566;p95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95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95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6"/>
          <p:cNvSpPr txBox="1">
            <a:spLocks noGrp="1"/>
          </p:cNvSpPr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96"/>
          <p:cNvSpPr txBox="1">
            <a:spLocks noGrp="1"/>
          </p:cNvSpPr>
          <p:nvPr>
            <p:ph type="body" idx="1"/>
          </p:nvPr>
        </p:nvSpPr>
        <p:spPr>
          <a:xfrm rot="5400000">
            <a:off x="1475317" y="-332317"/>
            <a:ext cx="4114800" cy="56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572" name="Google Shape;572;p96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96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96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tabell" type="tbl">
  <p:cSld name="TABLE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7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97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97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97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99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9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0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10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00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00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0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0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599" name="Google Shape;599;p101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01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0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overskrift" type="secHead">
  <p:cSld name="SECTION_HEADER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2"/>
          <p:cNvSpPr txBox="1">
            <a:spLocks noGrp="1"/>
          </p:cNvSpPr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34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02"/>
          <p:cNvSpPr txBox="1">
            <a:spLocks noGrp="1"/>
          </p:cNvSpPr>
          <p:nvPr>
            <p:ph type="body" idx="1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>
            <a:endParaRPr/>
          </a:p>
        </p:txBody>
      </p:sp>
      <p:sp>
        <p:nvSpPr>
          <p:cNvPr id="605" name="Google Shape;605;p102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02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0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611" name="Google Shape;611;p103"/>
          <p:cNvSpPr txBox="1">
            <a:spLocks noGrp="1"/>
          </p:cNvSpPr>
          <p:nvPr>
            <p:ph type="body" idx="2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612" name="Google Shape;612;p10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10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0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104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9pPr>
          </a:lstStyle>
          <a:p>
            <a:endParaRPr/>
          </a:p>
        </p:txBody>
      </p:sp>
      <p:sp>
        <p:nvSpPr>
          <p:cNvPr id="618" name="Google Shape;618;p10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>
            <a:endParaRPr/>
          </a:p>
        </p:txBody>
      </p:sp>
      <p:sp>
        <p:nvSpPr>
          <p:cNvPr id="619" name="Google Shape;619;p104"/>
          <p:cNvSpPr txBox="1">
            <a:spLocks noGrp="1"/>
          </p:cNvSpPr>
          <p:nvPr>
            <p:ph type="body" idx="3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/>
            </a:lvl9pPr>
          </a:lstStyle>
          <a:p>
            <a:endParaRPr/>
          </a:p>
        </p:txBody>
      </p:sp>
      <p:sp>
        <p:nvSpPr>
          <p:cNvPr id="620" name="Google Shape;620;p104"/>
          <p:cNvSpPr txBox="1">
            <a:spLocks noGrp="1"/>
          </p:cNvSpPr>
          <p:nvPr>
            <p:ph type="body" idx="4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>
            <a:endParaRPr/>
          </a:p>
        </p:txBody>
      </p:sp>
      <p:sp>
        <p:nvSpPr>
          <p:cNvPr id="621" name="Google Shape;621;p104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04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104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05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05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05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6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06"/>
          <p:cNvSpPr txBox="1">
            <a:spLocks noGrp="1"/>
          </p:cNvSpPr>
          <p:nvPr>
            <p:ph type="body" idx="1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4000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marL="2286000" lvl="4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marL="2743200" lvl="5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marL="3200400" lvl="6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marL="3657600" lvl="7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marL="4114800" lvl="8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>
            <a:endParaRPr/>
          </a:p>
        </p:txBody>
      </p:sp>
      <p:sp>
        <p:nvSpPr>
          <p:cNvPr id="632" name="Google Shape;632;p10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>
            <a:endParaRPr/>
          </a:p>
        </p:txBody>
      </p:sp>
      <p:sp>
        <p:nvSpPr>
          <p:cNvPr id="633" name="Google Shape;633;p106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06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06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7"/>
          <p:cNvSpPr txBox="1">
            <a:spLocks noGrp="1"/>
          </p:cNvSpPr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07"/>
          <p:cNvSpPr>
            <a:spLocks noGrp="1"/>
          </p:cNvSpPr>
          <p:nvPr>
            <p:ph type="pic" idx="2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107"/>
          <p:cNvSpPr txBox="1">
            <a:spLocks noGrp="1"/>
          </p:cNvSpPr>
          <p:nvPr>
            <p:ph type="body" idx="1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>
            <a:endParaRPr/>
          </a:p>
        </p:txBody>
      </p:sp>
      <p:sp>
        <p:nvSpPr>
          <p:cNvPr id="640" name="Google Shape;640;p107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07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107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08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646" name="Google Shape;646;p108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08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08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1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marR="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110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110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Google Shape;660;p11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739" name="Google Shape;739;p1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0" name="Google Shape;740;p12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1" name="Google Shape;741;p12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2" name="Google Shape;742;p12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814" name="Google Shape;814;p13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marR="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5" name="Google Shape;815;p1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6" name="Google Shape;816;p1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7" name="Google Shape;817;p1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marR="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marR="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49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p4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52" name="Google Shape;352;p6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6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6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6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" name="Google Shape;427;p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marR="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7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7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7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5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2" name="Google Shape;502;p85"/>
          <p:cNvSpPr txBox="1">
            <a:spLocks noGrp="1"/>
          </p:cNvSpPr>
          <p:nvPr>
            <p:ph type="body" idx="1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marR="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Char char="•"/>
              <a:defRPr sz="2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3" name="Google Shape;503;p85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4" name="Google Shape;504;p85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5" name="Google Shape;505;p85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457200" marR="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98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98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98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doi.org/10.1126/scitranslmed.adj4303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8.xml"/><Relationship Id="rId4" Type="http://schemas.openxmlformats.org/officeDocument/2006/relationships/hyperlink" Target="http://www.mind.help/topic/sleep/non-rapid-eye-movement-nrem-sleep-arousal-disorder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2.jpg"/><Relationship Id="rId4" Type="http://schemas.openxmlformats.org/officeDocument/2006/relationships/hyperlink" Target="https://aeon.co/videos/the-work-of-a-sleepwalking-artist-offers-a-glimpse-into-the-fertile-slumbering-brain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o/url?sa=i&amp;rct=j&amp;q=&amp;esrc=s&amp;source=images&amp;cd=&amp;cad=rja&amp;uact=8&amp;ved=0ahUKEwjV05zpyIjSAhUDkywKHUpTCokQjRwIBw&amp;url=http%3A%2F%2Fwww.thelancet.com%2Fjournals%2Flaneur%2Farticle%2FPIIS1474-4422(12)70188-6%2Ffulltext%3Frss%3Dyes&amp;psig=AFQjCNFfzln69_aOVs6T5cmMXjm-oko49g&amp;ust=148692051777238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1.xml"/><Relationship Id="rId5" Type="http://schemas.openxmlformats.org/officeDocument/2006/relationships/hyperlink" Target="http://www.thelancet.com/journals/laneur/issue/vol11no9/PIIS1474-4422(12)X7022-4" TargetMode="External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nature.com/articles/s41583-022-00587-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47"/>
          <p:cNvSpPr txBox="1">
            <a:spLocks noGrp="1"/>
          </p:cNvSpPr>
          <p:nvPr>
            <p:ph type="ctrTitle"/>
          </p:nvPr>
        </p:nvSpPr>
        <p:spPr>
          <a:xfrm>
            <a:off x="685800" y="293925"/>
            <a:ext cx="7772400" cy="1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35"/>
              <a:buFont typeface="Calibri"/>
              <a:buNone/>
            </a:pPr>
            <a:r>
              <a:rPr lang="en" sz="3255" b="1" u="sng"/>
              <a:t>Consciousness and epilepsy</a:t>
            </a:r>
            <a:endParaRPr sz="3255" b="1" u="sng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9929"/>
              <a:buFont typeface="Calibri"/>
              <a:buNone/>
            </a:pPr>
            <a:br>
              <a:rPr lang="en" sz="1588" b="1"/>
            </a:br>
            <a:r>
              <a:rPr lang="en" sz="2700"/>
              <a:t>Seizures with altered, reduced, enhanced and fractionated consciousness.</a:t>
            </a:r>
            <a:endParaRPr/>
          </a:p>
        </p:txBody>
      </p:sp>
      <p:sp>
        <p:nvSpPr>
          <p:cNvPr id="892" name="Google Shape;892;p147"/>
          <p:cNvSpPr txBox="1">
            <a:spLocks noGrp="1"/>
          </p:cNvSpPr>
          <p:nvPr>
            <p:ph type="subTitle" idx="1"/>
          </p:nvPr>
        </p:nvSpPr>
        <p:spPr>
          <a:xfrm>
            <a:off x="1076025" y="2622127"/>
            <a:ext cx="6858000" cy="1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lang="en" b="1">
                <a:solidFill>
                  <a:srgbClr val="0000FF"/>
                </a:solidFill>
              </a:rPr>
              <a:t>Bernt A Engelsen</a:t>
            </a:r>
            <a:r>
              <a:rPr lang="en">
                <a:solidFill>
                  <a:srgbClr val="0000FF"/>
                </a:solidFill>
              </a:rPr>
              <a:t>.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lang="en">
                <a:solidFill>
                  <a:srgbClr val="0000FF"/>
                </a:solidFill>
              </a:rPr>
              <a:t>Professor emeritus UiB, Pensjonert Epileptolog.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lang="en" i="1" u="sng">
                <a:solidFill>
                  <a:srgbClr val="0000FF"/>
                </a:solidFill>
              </a:rPr>
              <a:t>Alrek helseklynge</a:t>
            </a:r>
            <a:r>
              <a:rPr lang="en" i="1">
                <a:solidFill>
                  <a:srgbClr val="0000FF"/>
                </a:solidFill>
              </a:rPr>
              <a:t>, 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lang="en" i="1">
                <a:solidFill>
                  <a:srgbClr val="0000FF"/>
                </a:solidFill>
              </a:rPr>
              <a:t>basert på foredrag i København febr -24</a:t>
            </a:r>
            <a:r>
              <a:rPr lang="en">
                <a:solidFill>
                  <a:srgbClr val="0000FF"/>
                </a:solidFill>
              </a:rPr>
              <a:t>.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lang="en">
                <a:solidFill>
                  <a:srgbClr val="0000FF"/>
                </a:solidFill>
              </a:rPr>
              <a:t>Bergen 07.05. 2024.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56"/>
          <p:cNvPicPr preferRelativeResize="0"/>
          <p:nvPr/>
        </p:nvPicPr>
        <p:blipFill rotWithShape="1">
          <a:blip r:embed="rId3">
            <a:alphaModFix/>
          </a:blip>
          <a:srcRect t="4641" b="2758"/>
          <a:stretch/>
        </p:blipFill>
        <p:spPr>
          <a:xfrm>
            <a:off x="0" y="1379453"/>
            <a:ext cx="5221356" cy="363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56"/>
          <p:cNvPicPr preferRelativeResize="0"/>
          <p:nvPr/>
        </p:nvPicPr>
        <p:blipFill rotWithShape="1">
          <a:blip r:embed="rId4">
            <a:alphaModFix/>
          </a:blip>
          <a:srcRect l="16014" r="17399" b="73191"/>
          <a:stretch/>
        </p:blipFill>
        <p:spPr>
          <a:xfrm>
            <a:off x="106866" y="113319"/>
            <a:ext cx="3932252" cy="48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56"/>
          <p:cNvPicPr preferRelativeResize="0"/>
          <p:nvPr/>
        </p:nvPicPr>
        <p:blipFill rotWithShape="1">
          <a:blip r:embed="rId5">
            <a:alphaModFix/>
          </a:blip>
          <a:srcRect t="53405" b="8107"/>
          <a:stretch/>
        </p:blipFill>
        <p:spPr>
          <a:xfrm>
            <a:off x="447690" y="596753"/>
            <a:ext cx="5661398" cy="7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56"/>
          <p:cNvSpPr txBox="1"/>
          <p:nvPr/>
        </p:nvSpPr>
        <p:spPr>
          <a:xfrm>
            <a:off x="5383214" y="4531623"/>
            <a:ext cx="346635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>
              <a:solidFill>
                <a:srgbClr val="75757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sng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DOI: 10.1126/scitranslmed.adj4303</a:t>
            </a:r>
            <a:endParaRPr sz="1500" b="0" i="0">
              <a:solidFill>
                <a:srgbClr val="75757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156"/>
          <p:cNvSpPr txBox="1"/>
          <p:nvPr/>
        </p:nvSpPr>
        <p:spPr>
          <a:xfrm>
            <a:off x="6875625" y="127129"/>
            <a:ext cx="197394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May 2024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Vol.16,Issue 745,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67" y="979715"/>
            <a:ext cx="3806719" cy="4055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57"/>
          <p:cNvSpPr txBox="1"/>
          <p:nvPr/>
        </p:nvSpPr>
        <p:spPr>
          <a:xfrm>
            <a:off x="141764" y="108081"/>
            <a:ext cx="9002236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ex vivo </a:t>
            </a:r>
            <a:r>
              <a:rPr lang="en" sz="1500" b="0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diffusion magnetic resonance imaging (</a:t>
            </a:r>
            <a:r>
              <a:rPr lang="en" sz="1500" b="1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MRI</a:t>
            </a:r>
            <a:r>
              <a:rPr lang="en" sz="1500" b="0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) </a:t>
            </a:r>
            <a:r>
              <a:rPr lang="en" sz="1500" b="1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of three human brains</a:t>
            </a:r>
            <a:r>
              <a:rPr lang="en" sz="1500" b="0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, obtained at autopsy from neurologically normal individuals, with immunohistochemical staining of subcortical brain sections. We identified nodes of the proposed </a:t>
            </a:r>
            <a:r>
              <a:rPr lang="en" sz="1500" b="1" i="0">
                <a:solidFill>
                  <a:srgbClr val="FF0000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default ascending arousal network (dAAN) </a:t>
            </a:r>
            <a:r>
              <a:rPr lang="en" sz="1500" b="0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in the brainstem, hypothalamus, thalamus, and basal forebrain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57"/>
          <p:cNvSpPr txBox="1"/>
          <p:nvPr/>
        </p:nvSpPr>
        <p:spPr>
          <a:xfrm>
            <a:off x="4715837" y="1156251"/>
            <a:ext cx="46404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Deterministic and probabilistic tractography analyses of the ex vivo diffusion MRI data </a:t>
            </a:r>
            <a:r>
              <a:rPr lang="en" sz="1500" b="0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revealed projection, association, and commissural pathways linking dAAN nodes with one another and with </a:t>
            </a:r>
            <a:r>
              <a:rPr lang="en" sz="1500" b="0" i="0">
                <a:solidFill>
                  <a:srgbClr val="FF0000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DMN nodes</a:t>
            </a:r>
            <a:r>
              <a:rPr lang="en" sz="1500" b="0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. 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57"/>
          <p:cNvSpPr txBox="1"/>
          <p:nvPr/>
        </p:nvSpPr>
        <p:spPr>
          <a:xfrm>
            <a:off x="4711690" y="2571750"/>
            <a:ext cx="4370106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Complementary analyses of in vivo 7-tesla resting-state functional MRI data from the Human Connectome Project </a:t>
            </a:r>
            <a:r>
              <a:rPr lang="en" sz="1500" b="0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identified the </a:t>
            </a:r>
            <a:r>
              <a:rPr lang="en" sz="1500" b="0" i="0">
                <a:solidFill>
                  <a:srgbClr val="0000FF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dopaminergic ventral tegmental area in the midbrain as a widely connected hub node at the nexus of the subcortical arousal and cortical awareness networks. </a:t>
            </a:r>
            <a:r>
              <a:rPr lang="en" sz="1500" b="0" i="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Our network-based autopsy methods and connectivity data provide a putative neuroanatomic architecture for the integration of arousal and awareness in human consciousness.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57"/>
          <p:cNvSpPr/>
          <p:nvPr/>
        </p:nvSpPr>
        <p:spPr>
          <a:xfrm>
            <a:off x="3284375" y="2757196"/>
            <a:ext cx="315168" cy="1959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58"/>
          <p:cNvSpPr txBox="1"/>
          <p:nvPr/>
        </p:nvSpPr>
        <p:spPr>
          <a:xfrm>
            <a:off x="327847" y="154476"/>
            <a:ext cx="873123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Blumenfelds sugested network versus The Global Neuronal Workspace (GNW).</a:t>
            </a:r>
            <a:endParaRPr sz="1200"/>
          </a:p>
        </p:txBody>
      </p:sp>
      <p:sp>
        <p:nvSpPr>
          <p:cNvPr id="1019" name="Google Shape;1019;p158"/>
          <p:cNvSpPr txBox="1"/>
          <p:nvPr/>
        </p:nvSpPr>
        <p:spPr>
          <a:xfrm>
            <a:off x="5592435" y="516954"/>
            <a:ext cx="306637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Relevant for epilepsy </a:t>
            </a:r>
            <a:endParaRPr sz="1200"/>
          </a:p>
        </p:txBody>
      </p:sp>
      <p:pic>
        <p:nvPicPr>
          <p:cNvPr id="1020" name="Google Shape;1020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004" y="1994027"/>
            <a:ext cx="4880962" cy="2440481"/>
          </a:xfrm>
          <a:prstGeom prst="rect">
            <a:avLst/>
          </a:prstGeom>
          <a:noFill/>
          <a:ln w="9525" cap="flat" cmpd="sng">
            <a:solidFill>
              <a:srgbClr val="0033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1" name="Google Shape;1021;p158"/>
          <p:cNvSpPr txBox="1"/>
          <p:nvPr/>
        </p:nvSpPr>
        <p:spPr>
          <a:xfrm>
            <a:off x="5264827" y="925598"/>
            <a:ext cx="396804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lang="en" sz="1500" b="1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FR</a:t>
            </a:r>
            <a:r>
              <a:rPr lang="en" sz="1500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 b="1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seizures</a:t>
            </a:r>
            <a:r>
              <a:rPr lang="en" sz="1500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500" b="0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Thalamic inact</a:t>
            </a:r>
            <a:r>
              <a:rPr lang="en" sz="15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ivation with </a:t>
            </a:r>
            <a:r>
              <a:rPr lang="en" sz="1500" b="0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shutdown of  fronto-par assoc cortex !</a:t>
            </a:r>
            <a:endParaRPr sz="1200"/>
          </a:p>
        </p:txBody>
      </p:sp>
      <p:sp>
        <p:nvSpPr>
          <p:cNvPr id="1022" name="Google Shape;1022;p158"/>
          <p:cNvSpPr txBox="1"/>
          <p:nvPr/>
        </p:nvSpPr>
        <p:spPr>
          <a:xfrm>
            <a:off x="118334" y="4656613"/>
            <a:ext cx="796932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Hal Blumenfeld, </a:t>
            </a:r>
            <a:r>
              <a:rPr lang="en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  <a:r>
              <a:rPr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&amp; Chapt.16 </a:t>
            </a:r>
            <a:r>
              <a:rPr lang="en" sz="1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Epilepsy &amp; Consciousness</a:t>
            </a:r>
            <a:r>
              <a:rPr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, in The Neurobiology of Consciousness, 2nd ed. Academic Press. Pp 255-270. </a:t>
            </a:r>
            <a:r>
              <a:rPr lang="en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r>
              <a:rPr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</p:txBody>
      </p:sp>
      <p:sp>
        <p:nvSpPr>
          <p:cNvPr id="1023" name="Google Shape;1023;p158"/>
          <p:cNvSpPr txBox="1"/>
          <p:nvPr/>
        </p:nvSpPr>
        <p:spPr>
          <a:xfrm>
            <a:off x="327847" y="513337"/>
            <a:ext cx="4689948" cy="131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Time-limited.</a:t>
            </a:r>
            <a:endParaRPr sz="1200"/>
          </a:p>
          <a:p>
            <a:pPr marL="2921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Regulated by </a:t>
            </a: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Thalamus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(intralam. nevr. + </a:t>
            </a: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BS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	(«regional»  thalamic activ?)</a:t>
            </a:r>
            <a:endParaRPr sz="1200"/>
          </a:p>
          <a:p>
            <a:pPr marL="2921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Involving activation of </a:t>
            </a: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front/par 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t</a:t>
            </a:r>
            <a:r>
              <a:rPr lang="en" sz="15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cortex. ++ </a:t>
            </a:r>
            <a:r>
              <a:rPr lang="en" sz="1500" b="0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(Cingulum, Precuneus, Insula)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59"/>
          <p:cNvPicPr preferRelativeResize="0"/>
          <p:nvPr/>
        </p:nvPicPr>
        <p:blipFill rotWithShape="1">
          <a:blip r:embed="rId3">
            <a:alphaModFix/>
          </a:blip>
          <a:srcRect l="4956" t="8451" r="9359" b="30562"/>
          <a:stretch/>
        </p:blipFill>
        <p:spPr>
          <a:xfrm>
            <a:off x="160638" y="1289589"/>
            <a:ext cx="4871163" cy="34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59"/>
          <p:cNvSpPr txBox="1"/>
          <p:nvPr/>
        </p:nvSpPr>
        <p:spPr>
          <a:xfrm>
            <a:off x="160638" y="137420"/>
            <a:ext cx="8822723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Un-/sub-conscious </a:t>
            </a:r>
            <a:r>
              <a:rPr lang="en" sz="15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(subliminal) </a:t>
            </a:r>
            <a:r>
              <a:rPr lang="en" sz="15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activated areas in test situations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1" i="0" u="sng" strike="noStrike" cap="none">
              <a:solidFill>
                <a:srgbClr val="5C2D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2DF1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5C2DF1"/>
                </a:solidFill>
                <a:latin typeface="Arial"/>
                <a:ea typeface="Arial"/>
                <a:cs typeface="Arial"/>
                <a:sym typeface="Arial"/>
              </a:rPr>
              <a:t>Almost all parts of the neo- and allocortex can be activated briefly without reaching  consciousness.	 (However, such activation may lead to </a:t>
            </a:r>
            <a:r>
              <a:rPr lang="en" sz="1500" b="1" i="1" u="none" strike="noStrike" cap="none">
                <a:solidFill>
                  <a:srgbClr val="5C2DF1"/>
                </a:solidFill>
                <a:latin typeface="Arial"/>
                <a:ea typeface="Arial"/>
                <a:cs typeface="Arial"/>
                <a:sym typeface="Arial"/>
              </a:rPr>
              <a:t>facilitation</a:t>
            </a:r>
            <a:r>
              <a:rPr lang="en" sz="1500" b="1" i="0" u="none" strike="noStrike" cap="none">
                <a:solidFill>
                  <a:srgbClr val="5C2DF1"/>
                </a:solidFill>
                <a:latin typeface="Arial"/>
                <a:ea typeface="Arial"/>
                <a:cs typeface="Arial"/>
                <a:sym typeface="Arial"/>
              </a:rPr>
              <a:t>!)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5C2D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59"/>
          <p:cNvSpPr txBox="1"/>
          <p:nvPr/>
        </p:nvSpPr>
        <p:spPr>
          <a:xfrm>
            <a:off x="5239378" y="1168025"/>
            <a:ext cx="35687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5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ortikal</a:t>
            </a: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vs «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</a:t>
            </a: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-cortical»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en" sz="15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" sz="15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/>
          </a:p>
        </p:txBody>
      </p:sp>
      <p:sp>
        <p:nvSpPr>
          <p:cNvPr id="1031" name="Google Shape;1031;p159"/>
          <p:cNvSpPr txBox="1"/>
          <p:nvPr/>
        </p:nvSpPr>
        <p:spPr>
          <a:xfrm>
            <a:off x="4959739" y="1813714"/>
            <a:ext cx="408147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Fascilitering</a:t>
            </a:r>
            <a:r>
              <a:rPr lang="en" sz="15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3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unconscious words (&lt; </a:t>
            </a:r>
            <a:r>
              <a:rPr lang="en" sz="13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40 msec</a:t>
            </a:r>
            <a:r>
              <a:rPr lang="en" sz="13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Prior to a word or motor respons may enhance the speed of a respons.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«Blue»/vs </a:t>
            </a:r>
            <a:r>
              <a:rPr lang="en" sz="15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con</a:t>
            </a:r>
            <a:r>
              <a:rPr lang="en" sz="15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sonants: increased choice of colored «patch» !	NB: </a:t>
            </a:r>
            <a:r>
              <a:rPr lang="en" sz="15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meaning!</a:t>
            </a:r>
            <a:endParaRPr sz="1200"/>
          </a:p>
        </p:txBody>
      </p:sp>
      <p:sp>
        <p:nvSpPr>
          <p:cNvPr id="1032" name="Google Shape;1032;p159"/>
          <p:cNvSpPr txBox="1"/>
          <p:nvPr/>
        </p:nvSpPr>
        <p:spPr>
          <a:xfrm>
            <a:off x="483899" y="4774453"/>
            <a:ext cx="26831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Stanislas Dehaene, 2014.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60"/>
          <p:cNvSpPr txBox="1"/>
          <p:nvPr/>
        </p:nvSpPr>
        <p:spPr>
          <a:xfrm>
            <a:off x="329682" y="130471"/>
            <a:ext cx="8484636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" sz="20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subconscious  </a:t>
            </a:r>
            <a:r>
              <a:rPr lang="en" sz="20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b="1" i="1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importance for behaviour and «normativ biology»! </a:t>
            </a:r>
            <a:endParaRPr sz="20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8" name="Google Shape;1038;p160"/>
          <p:cNvPicPr preferRelativeResize="0"/>
          <p:nvPr/>
        </p:nvPicPr>
        <p:blipFill rotWithShape="1">
          <a:blip r:embed="rId3">
            <a:alphaModFix/>
          </a:blip>
          <a:srcRect t="49743"/>
          <a:stretch/>
        </p:blipFill>
        <p:spPr>
          <a:xfrm>
            <a:off x="3261234" y="2338753"/>
            <a:ext cx="4170082" cy="230750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9" name="Google Shape;1039;p160"/>
          <p:cNvSpPr txBox="1"/>
          <p:nvPr/>
        </p:nvSpPr>
        <p:spPr>
          <a:xfrm>
            <a:off x="6666204" y="1671742"/>
            <a:ext cx="237091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900"/>
              <a:buFont typeface="Calibri"/>
              <a:buNone/>
            </a:pPr>
            <a:r>
              <a:rPr lang="en" sz="1900" b="1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Orbitofrontal cortex</a:t>
            </a:r>
            <a:endParaRPr sz="1700" b="1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Calibri"/>
              <a:buNone/>
            </a:pPr>
            <a:r>
              <a:rPr lang="en" sz="1700" b="1" i="1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 vmPFC (</a:t>
            </a:r>
            <a:r>
              <a:rPr lang="en" sz="1700" b="0" i="1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 </a:t>
            </a:r>
            <a:r>
              <a:rPr lang="en" sz="17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☺</a:t>
            </a:r>
            <a:r>
              <a:rPr lang="en" sz="1700" b="0" i="1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/>
          </a:p>
        </p:txBody>
      </p:sp>
      <p:sp>
        <p:nvSpPr>
          <p:cNvPr id="1040" name="Google Shape;1040;p160"/>
          <p:cNvSpPr txBox="1"/>
          <p:nvPr/>
        </p:nvSpPr>
        <p:spPr>
          <a:xfrm>
            <a:off x="626966" y="551024"/>
            <a:ext cx="77249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lang="en" sz="1500" b="0" i="1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is influenced by the subconscious ?  </a:t>
            </a:r>
            <a:r>
              <a:rPr lang="en" sz="2000" b="1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r>
              <a:rPr lang="en" sz="1500" b="0" i="1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!	(for wellbeing and behaviour*).</a:t>
            </a:r>
            <a:endParaRPr sz="800" b="0" i="1" u="sng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1" name="Google Shape;1041;p160" descr="Se kildebilde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86" y="1180661"/>
            <a:ext cx="2223318" cy="3381473"/>
          </a:xfrm>
          <a:prstGeom prst="rect">
            <a:avLst/>
          </a:prstGeom>
          <a:noFill/>
          <a:ln w="9525" cap="flat" cmpd="sng">
            <a:solidFill>
              <a:srgbClr val="0033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2" name="Google Shape;1042;p160"/>
          <p:cNvSpPr txBox="1"/>
          <p:nvPr/>
        </p:nvSpPr>
        <p:spPr>
          <a:xfrm>
            <a:off x="3047666" y="1136092"/>
            <a:ext cx="41100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" sz="20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Moral </a:t>
            </a: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emotions/</a:t>
            </a:r>
            <a:r>
              <a:rPr lang="en" sz="20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 rules </a:t>
            </a: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systems / evaluations </a:t>
            </a:r>
            <a:r>
              <a:rPr lang="en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Emotional control</a:t>
            </a:r>
            <a:endParaRPr sz="20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60"/>
          <p:cNvSpPr txBox="1"/>
          <p:nvPr/>
        </p:nvSpPr>
        <p:spPr>
          <a:xfrm>
            <a:off x="6666204" y="4759272"/>
            <a:ext cx="21481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*Jarl Giske et al. 2024,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1"/>
          <p:cNvSpPr txBox="1"/>
          <p:nvPr/>
        </p:nvSpPr>
        <p:spPr>
          <a:xfrm>
            <a:off x="190894" y="1257096"/>
            <a:ext cx="8953106" cy="94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Normativ social influence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 </a:t>
            </a:r>
            <a:r>
              <a:rPr lang="en" sz="1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rules – normes and «conformation urge/compulsion» are</a:t>
            </a:r>
            <a:r>
              <a:rPr lang="en" sz="1500" b="0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 b="1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biologically rooted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Arial"/>
              <a:buNone/>
            </a:pPr>
            <a:r>
              <a:rPr lang="en" sz="1700" b="1" i="0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700" b="1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Creates motivations and meaning</a:t>
            </a:r>
            <a:r>
              <a:rPr lang="en" sz="17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lang="en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200"/>
          </a:p>
        </p:txBody>
      </p:sp>
      <p:pic>
        <p:nvPicPr>
          <p:cNvPr id="1049" name="Google Shape;1049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94" y="2320172"/>
            <a:ext cx="1883665" cy="276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61"/>
          <p:cNvSpPr txBox="1"/>
          <p:nvPr/>
        </p:nvSpPr>
        <p:spPr>
          <a:xfrm>
            <a:off x="2560590" y="4484868"/>
            <a:ext cx="3865380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of Law and Philosophy;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en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 are real and fundamental</a:t>
            </a:r>
            <a:r>
              <a:rPr lang="en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endParaRPr sz="1200"/>
          </a:p>
        </p:txBody>
      </p:sp>
      <p:sp>
        <p:nvSpPr>
          <p:cNvPr id="1051" name="Google Shape;1051;p161"/>
          <p:cNvSpPr txBox="1"/>
          <p:nvPr/>
        </p:nvSpPr>
        <p:spPr>
          <a:xfrm>
            <a:off x="95447" y="57106"/>
            <a:ext cx="8953106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400"/>
              <a:buFont typeface="Arial"/>
              <a:buNone/>
            </a:pPr>
            <a:r>
              <a:rPr lang="en" sz="3400" b="1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Values </a:t>
            </a:r>
            <a:r>
              <a:rPr lang="en" sz="340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are biologically subconsciously and emotionally (?) «rooted»!</a:t>
            </a:r>
            <a:endParaRPr sz="1200"/>
          </a:p>
        </p:txBody>
      </p:sp>
      <p:sp>
        <p:nvSpPr>
          <p:cNvPr id="1052" name="Google Shape;1052;p161"/>
          <p:cNvSpPr txBox="1"/>
          <p:nvPr/>
        </p:nvSpPr>
        <p:spPr>
          <a:xfrm>
            <a:off x="2560590" y="2800130"/>
            <a:ext cx="61231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leads us to </a:t>
            </a: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maximize wellbeing by behavioral decisions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(Giske 2024), but its more complicated in humans than in salmon!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62"/>
          <p:cNvPicPr preferRelativeResize="0"/>
          <p:nvPr/>
        </p:nvPicPr>
        <p:blipFill rotWithShape="1">
          <a:blip r:embed="rId3">
            <a:alphaModFix/>
          </a:blip>
          <a:srcRect l="10061" t="10815" r="10534" b="9359"/>
          <a:stretch/>
        </p:blipFill>
        <p:spPr>
          <a:xfrm>
            <a:off x="90167" y="987773"/>
            <a:ext cx="3827375" cy="287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62"/>
          <p:cNvSpPr txBox="1"/>
          <p:nvPr/>
        </p:nvSpPr>
        <p:spPr>
          <a:xfrm>
            <a:off x="104095" y="3957131"/>
            <a:ext cx="4522220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Several studies of consciousness and </a:t>
            </a:r>
            <a:r>
              <a:rPr lang="en" sz="2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en" sz="20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</a:t>
            </a: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/selfexspression reveal </a:t>
            </a:r>
            <a:r>
              <a:rPr lang="en" sz="20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impairment in lateral hypofrontality</a:t>
            </a: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1200"/>
          </a:p>
        </p:txBody>
      </p:sp>
      <p:sp>
        <p:nvSpPr>
          <p:cNvPr id="1059" name="Google Shape;1059;p162"/>
          <p:cNvSpPr txBox="1"/>
          <p:nvPr/>
        </p:nvSpPr>
        <p:spPr>
          <a:xfrm>
            <a:off x="198240" y="98249"/>
            <a:ext cx="8591344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Impaired consciousness during deep sleep</a:t>
            </a:r>
            <a:r>
              <a:rPr lang="e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(slow wave </a:t>
            </a:r>
            <a:r>
              <a:rPr lang="en" sz="2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sleep) and </a:t>
            </a:r>
            <a:r>
              <a:rPr lang="en" sz="2000" b="1" i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hypofrontality</a:t>
            </a:r>
            <a:r>
              <a:rPr lang="en" sz="2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!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0" name="Google Shape;1060;p162"/>
          <p:cNvSpPr txBox="1"/>
          <p:nvPr/>
        </p:nvSpPr>
        <p:spPr>
          <a:xfrm>
            <a:off x="5495246" y="4580379"/>
            <a:ext cx="336898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 Hobson &amp; E Pace-Schott. Nat Rev Neurosci. 2002;3:679-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CJ Limb &amp; A Baun; DOI:10.1371/journal.pone.0001679</a:t>
            </a:r>
            <a:endParaRPr sz="1200"/>
          </a:p>
        </p:txBody>
      </p:sp>
      <p:sp>
        <p:nvSpPr>
          <p:cNvPr id="1061" name="Google Shape;1061;p162"/>
          <p:cNvSpPr txBox="1"/>
          <p:nvPr/>
        </p:nvSpPr>
        <p:spPr>
          <a:xfrm>
            <a:off x="4806491" y="3309982"/>
            <a:ext cx="4130261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Resembles the activation pattern and EEG slow wave pattern in NONREM sleep.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this illustration pertains to Jazz improvisasjon !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63"/>
          <p:cNvSpPr txBox="1">
            <a:spLocks noGrp="1"/>
          </p:cNvSpPr>
          <p:nvPr>
            <p:ph type="title"/>
          </p:nvPr>
        </p:nvSpPr>
        <p:spPr>
          <a:xfrm>
            <a:off x="146425" y="106447"/>
            <a:ext cx="9047339" cy="79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u="sng">
                <a:solidFill>
                  <a:schemeClr val="dk1"/>
                </a:solidFill>
              </a:rPr>
              <a:t>Non-Rem arousal (</a:t>
            </a:r>
            <a:r>
              <a:rPr lang="en" sz="3400" b="1" i="1" u="sng">
                <a:solidFill>
                  <a:schemeClr val="dk1"/>
                </a:solidFill>
              </a:rPr>
              <a:t>dissosiativ?</a:t>
            </a:r>
            <a:r>
              <a:rPr lang="en" sz="3400" b="1" u="sng">
                <a:solidFill>
                  <a:schemeClr val="dk1"/>
                </a:solidFill>
              </a:rPr>
              <a:t>) conditions.</a:t>
            </a:r>
            <a:endParaRPr/>
          </a:p>
        </p:txBody>
      </p:sp>
      <p:sp>
        <p:nvSpPr>
          <p:cNvPr id="1068" name="Google Shape;1068;p163"/>
          <p:cNvSpPr txBox="1">
            <a:spLocks noGrp="1"/>
          </p:cNvSpPr>
          <p:nvPr>
            <p:ph type="body" idx="1"/>
          </p:nvPr>
        </p:nvSpPr>
        <p:spPr>
          <a:xfrm>
            <a:off x="4420636" y="1530717"/>
            <a:ext cx="4723364" cy="211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/>
          <a:p>
            <a:pPr marL="292100" lvl="0" indent="-2984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Times New Roman"/>
              <a:buChar char="•"/>
            </a:pPr>
            <a:r>
              <a:rPr lang="en" b="1">
                <a:solidFill>
                  <a:srgbClr val="0033CC"/>
                </a:solidFill>
              </a:rPr>
              <a:t>Sleep walking</a:t>
            </a:r>
            <a:r>
              <a:rPr lang="en">
                <a:solidFill>
                  <a:srgbClr val="0033CC"/>
                </a:solidFill>
              </a:rPr>
              <a:t>, etc.</a:t>
            </a:r>
            <a:endParaRPr/>
          </a:p>
          <a:p>
            <a:pPr marL="2921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Times New Roman"/>
              <a:buChar char="•"/>
            </a:pPr>
            <a:r>
              <a:rPr lang="en">
                <a:solidFill>
                  <a:srgbClr val="0033CC"/>
                </a:solidFill>
              </a:rPr>
              <a:t>Sleep-related </a:t>
            </a:r>
            <a:r>
              <a:rPr lang="en" i="1">
                <a:solidFill>
                  <a:srgbClr val="0033CC"/>
                </a:solidFill>
              </a:rPr>
              <a:t>violence</a:t>
            </a:r>
            <a:r>
              <a:rPr lang="en">
                <a:solidFill>
                  <a:srgbClr val="0033CC"/>
                </a:solidFill>
              </a:rPr>
              <a:t>.</a:t>
            </a:r>
            <a:endParaRPr/>
          </a:p>
          <a:p>
            <a:pPr marL="2921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Times New Roman"/>
              <a:buChar char="•"/>
            </a:pPr>
            <a:r>
              <a:rPr lang="en">
                <a:solidFill>
                  <a:srgbClr val="0033CC"/>
                </a:solidFill>
              </a:rPr>
              <a:t>Sleep-eating </a:t>
            </a:r>
            <a:r>
              <a:rPr lang="en" sz="1700">
                <a:solidFill>
                  <a:srgbClr val="0033CC"/>
                </a:solidFill>
              </a:rPr>
              <a:t>(4.5% life prev)</a:t>
            </a:r>
            <a:endParaRPr/>
          </a:p>
          <a:p>
            <a:pPr marL="2921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Times New Roman"/>
              <a:buChar char="•"/>
            </a:pPr>
            <a:r>
              <a:rPr lang="en">
                <a:solidFill>
                  <a:srgbClr val="0033CC"/>
                </a:solidFill>
              </a:rPr>
              <a:t>Sleep-sex </a:t>
            </a:r>
            <a:r>
              <a:rPr lang="en" sz="1700">
                <a:solidFill>
                  <a:srgbClr val="0033CC"/>
                </a:solidFill>
              </a:rPr>
              <a:t>(7.1 % life prev </a:t>
            </a:r>
            <a:r>
              <a:rPr lang="en" sz="1500" i="1">
                <a:solidFill>
                  <a:srgbClr val="0033CC"/>
                </a:solidFill>
              </a:rPr>
              <a:t>Bjorvatn</a:t>
            </a:r>
            <a:r>
              <a:rPr lang="en" sz="1500">
                <a:solidFill>
                  <a:srgbClr val="0033CC"/>
                </a:solidFill>
              </a:rPr>
              <a:t>,2010).</a:t>
            </a:r>
            <a:endParaRPr/>
          </a:p>
        </p:txBody>
      </p:sp>
      <p:pic>
        <p:nvPicPr>
          <p:cNvPr id="1069" name="Google Shape;1069;p163" descr="Søvndisss"/>
          <p:cNvPicPr preferRelativeResize="0"/>
          <p:nvPr/>
        </p:nvPicPr>
        <p:blipFill rotWithShape="1">
          <a:blip r:embed="rId3">
            <a:alphaModFix/>
          </a:blip>
          <a:srcRect t="5598" r="2865"/>
          <a:stretch/>
        </p:blipFill>
        <p:spPr>
          <a:xfrm>
            <a:off x="96662" y="1983777"/>
            <a:ext cx="4096456" cy="264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63"/>
          <p:cNvSpPr txBox="1"/>
          <p:nvPr/>
        </p:nvSpPr>
        <p:spPr>
          <a:xfrm>
            <a:off x="96662" y="1502665"/>
            <a:ext cx="4096456" cy="3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Times New Roman"/>
              <a:buNone/>
            </a:pPr>
            <a:r>
              <a:rPr lang="en" sz="20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frontal activation !</a:t>
            </a:r>
            <a:endParaRPr sz="1200"/>
          </a:p>
        </p:txBody>
      </p:sp>
      <p:sp>
        <p:nvSpPr>
          <p:cNvPr id="1071" name="Google Shape;1071;p163"/>
          <p:cNvSpPr txBox="1"/>
          <p:nvPr/>
        </p:nvSpPr>
        <p:spPr>
          <a:xfrm>
            <a:off x="3713232" y="904483"/>
            <a:ext cx="510488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behavior in deep sleep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2" name="Google Shape;1072;p163"/>
          <p:cNvSpPr txBox="1"/>
          <p:nvPr/>
        </p:nvSpPr>
        <p:spPr>
          <a:xfrm>
            <a:off x="4436" y="4760054"/>
            <a:ext cx="74175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www.mind.help/topic/sleep/non-rapid-eye-movement-nrem-sleep-arousal-disorders</a:t>
            </a:r>
            <a:r>
              <a:rPr lang="en" sz="15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/>
          </a:p>
        </p:txBody>
      </p:sp>
      <p:sp>
        <p:nvSpPr>
          <p:cNvPr id="1073" name="Google Shape;1073;p163"/>
          <p:cNvSpPr txBox="1"/>
          <p:nvPr/>
        </p:nvSpPr>
        <p:spPr>
          <a:xfrm>
            <a:off x="4473135" y="3673318"/>
            <a:ext cx="42458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Impaired consciousness = reduced responsibility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356" y="789039"/>
            <a:ext cx="6568790" cy="3698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64"/>
          <p:cNvSpPr/>
          <p:nvPr/>
        </p:nvSpPr>
        <p:spPr>
          <a:xfrm>
            <a:off x="138356" y="162970"/>
            <a:ext cx="892138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None/>
            </a:pPr>
            <a:r>
              <a:rPr lang="en" sz="17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Lee Hadwin 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 been scribbling in his </a:t>
            </a:r>
            <a:r>
              <a:rPr lang="en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sleep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since early childhood. By the time he was a teen, he was creating elaborate, accomplished drawings and paintings that he had no memory of making – a process ...</a:t>
            </a: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64"/>
          <p:cNvSpPr/>
          <p:nvPr/>
        </p:nvSpPr>
        <p:spPr>
          <a:xfrm>
            <a:off x="111305" y="4800071"/>
            <a:ext cx="8921389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Calibri"/>
              <a:buNone/>
            </a:pPr>
            <a:r>
              <a:rPr lang="en" sz="13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https://aeon.co/videos/the-work-of-a-sleepwalking-artist-offers-a-glimpse-into-the-fertile-slumbering-brain</a:t>
            </a:r>
            <a:r>
              <a:rPr lang="en" sz="13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pic>
        <p:nvPicPr>
          <p:cNvPr id="1081" name="Google Shape;1081;p164" descr="Se detaljer om beslektet bild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5586" y="3126767"/>
            <a:ext cx="2016611" cy="1501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64"/>
          <p:cNvSpPr txBox="1"/>
          <p:nvPr/>
        </p:nvSpPr>
        <p:spPr>
          <a:xfrm>
            <a:off x="8447961" y="4676729"/>
            <a:ext cx="6117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65"/>
          <p:cNvSpPr txBox="1">
            <a:spLocks noGrp="1"/>
          </p:cNvSpPr>
          <p:nvPr>
            <p:ph type="ctrTitle"/>
          </p:nvPr>
        </p:nvSpPr>
        <p:spPr>
          <a:xfrm>
            <a:off x="747644" y="618710"/>
            <a:ext cx="7583556" cy="152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lang="en" b="1"/>
              <a:t>Aware</a:t>
            </a:r>
            <a:r>
              <a:rPr lang="en"/>
              <a:t> seizures with  altered consciousness.</a:t>
            </a:r>
            <a:endParaRPr/>
          </a:p>
        </p:txBody>
      </p:sp>
      <p:sp>
        <p:nvSpPr>
          <p:cNvPr id="1088" name="Google Shape;1088;p165"/>
          <p:cNvSpPr txBox="1"/>
          <p:nvPr/>
        </p:nvSpPr>
        <p:spPr>
          <a:xfrm>
            <a:off x="1144555" y="3135086"/>
            <a:ext cx="6834156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Seizures with «intact» consciousness.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48"/>
          <p:cNvSpPr txBox="1">
            <a:spLocks noGrp="1"/>
          </p:cNvSpPr>
          <p:nvPr>
            <p:ph type="title"/>
          </p:nvPr>
        </p:nvSpPr>
        <p:spPr>
          <a:xfrm>
            <a:off x="628650" y="7889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" u="sng"/>
              <a:t>Defining consciousness </a:t>
            </a:r>
            <a:r>
              <a:rPr lang="en"/>
              <a:t>!?</a:t>
            </a:r>
            <a:endParaRPr/>
          </a:p>
        </p:txBody>
      </p:sp>
      <p:sp>
        <p:nvSpPr>
          <p:cNvPr id="898" name="Google Shape;898;p148"/>
          <p:cNvSpPr txBox="1">
            <a:spLocks noGrp="1"/>
          </p:cNvSpPr>
          <p:nvPr>
            <p:ph type="body" idx="1"/>
          </p:nvPr>
        </p:nvSpPr>
        <p:spPr>
          <a:xfrm>
            <a:off x="293925" y="940100"/>
            <a:ext cx="86703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/>
          </a:bodyPr>
          <a:lstStyle/>
          <a:p>
            <a:pPr marL="1905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Char char="•"/>
            </a:pPr>
            <a:r>
              <a:rPr lang="en" sz="2300" b="0" i="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Consciousness is the </a:t>
            </a:r>
            <a:r>
              <a:rPr lang="en" sz="2300" b="1" i="0" u="sng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individual</a:t>
            </a:r>
            <a:r>
              <a:rPr lang="en" sz="2300" b="0" i="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2300" b="1" i="1" u="sng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awareness</a:t>
            </a:r>
            <a:r>
              <a:rPr lang="en" sz="2300" b="0" i="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 of your unique </a:t>
            </a:r>
            <a:r>
              <a:rPr lang="en" sz="2300" b="0" i="0" u="sng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thoughts, memories, feelings, sensations, and </a:t>
            </a:r>
            <a:r>
              <a:rPr lang="en" sz="2300" b="0" u="sng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environments</a:t>
            </a:r>
            <a:r>
              <a:rPr lang="en" sz="2300" b="0" i="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2300"/>
          </a:p>
          <a:p>
            <a:pPr marL="1905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" b="0" i="0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Essentially, your consciousness is your </a:t>
            </a:r>
            <a:r>
              <a:rPr lang="en" b="1" i="0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awareness of yourself and the world around you.</a:t>
            </a:r>
            <a:r>
              <a:rPr lang="en" b="0" i="0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700" b="0" i="1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(“Verywell mind”**, 2023</a:t>
            </a:r>
            <a:r>
              <a:rPr lang="en" b="0" i="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b="1"/>
          </a:p>
        </p:txBody>
      </p:sp>
      <p:pic>
        <p:nvPicPr>
          <p:cNvPr id="899" name="Google Shape;899;p148" descr="Et bilde som inneholder tekst, plakat, fugl, illustrasjon&#10;&#10;Automatisk generert beskrivel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9442" y="3146572"/>
            <a:ext cx="1309520" cy="1885708"/>
          </a:xfrm>
          <a:prstGeom prst="rect">
            <a:avLst/>
          </a:prstGeom>
          <a:noFill/>
          <a:ln w="9525" cap="flat" cmpd="sng">
            <a:solidFill>
              <a:srgbClr val="0033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00" name="Google Shape;900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4996" y="3156361"/>
            <a:ext cx="1309520" cy="19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48" descr="Being You by Anil Seth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8828" y="3146572"/>
            <a:ext cx="1237778" cy="1908241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2" name="Google Shape;902;p148"/>
          <p:cNvSpPr txBox="1"/>
          <p:nvPr/>
        </p:nvSpPr>
        <p:spPr>
          <a:xfrm>
            <a:off x="102535" y="2705625"/>
            <a:ext cx="834063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ILAE*-disk.</a:t>
            </a:r>
            <a:r>
              <a:rPr lang="e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conscious </a:t>
            </a:r>
            <a:r>
              <a:rPr lang="e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comprehend the totality of the situation!</a:t>
            </a:r>
            <a:endParaRPr sz="1200"/>
          </a:p>
        </p:txBody>
      </p:sp>
      <p:sp>
        <p:nvSpPr>
          <p:cNvPr id="903" name="Google Shape;903;p148"/>
          <p:cNvSpPr txBox="1"/>
          <p:nvPr/>
        </p:nvSpPr>
        <p:spPr>
          <a:xfrm>
            <a:off x="31161" y="4201483"/>
            <a:ext cx="422293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Physicalists: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..and consciousness emerges from physical stuff.</a:t>
            </a:r>
            <a:endParaRPr sz="1200"/>
          </a:p>
        </p:txBody>
      </p:sp>
      <p:sp>
        <p:nvSpPr>
          <p:cNvPr id="904" name="Google Shape;904;p148"/>
          <p:cNvSpPr txBox="1"/>
          <p:nvPr/>
        </p:nvSpPr>
        <p:spPr>
          <a:xfrm>
            <a:off x="102535" y="4817389"/>
            <a:ext cx="25183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**www.verywellmind.com</a:t>
            </a:r>
            <a:endParaRPr sz="1200"/>
          </a:p>
        </p:txBody>
      </p:sp>
      <p:sp>
        <p:nvSpPr>
          <p:cNvPr id="905" name="Google Shape;905;p148"/>
          <p:cNvSpPr txBox="1"/>
          <p:nvPr/>
        </p:nvSpPr>
        <p:spPr>
          <a:xfrm>
            <a:off x="102535" y="3488179"/>
            <a:ext cx="3795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*ILAE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International league against epilepsy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166" descr="Transfig"/>
          <p:cNvPicPr preferRelativeResize="0"/>
          <p:nvPr/>
        </p:nvPicPr>
        <p:blipFill rotWithShape="1">
          <a:blip r:embed="rId3">
            <a:alphaModFix/>
          </a:blip>
          <a:srcRect l="1874" r="2538" b="1207"/>
          <a:stretch/>
        </p:blipFill>
        <p:spPr>
          <a:xfrm>
            <a:off x="6160168" y="1191126"/>
            <a:ext cx="2912285" cy="3612482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66"/>
          <p:cNvSpPr txBox="1"/>
          <p:nvPr/>
        </p:nvSpPr>
        <p:spPr>
          <a:xfrm>
            <a:off x="869838" y="77986"/>
            <a:ext cx="7112000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700"/>
              <a:buFont typeface="Times New Roman"/>
              <a:buNone/>
            </a:pPr>
            <a:r>
              <a:rPr lang="en" sz="27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SMC seizure; Frontal midline seizures.</a:t>
            </a:r>
            <a:endParaRPr sz="1200"/>
          </a:p>
        </p:txBody>
      </p:sp>
      <p:sp>
        <p:nvSpPr>
          <p:cNvPr id="1095" name="Google Shape;1095;p166"/>
          <p:cNvSpPr txBox="1"/>
          <p:nvPr/>
        </p:nvSpPr>
        <p:spPr>
          <a:xfrm>
            <a:off x="270933" y="1714500"/>
            <a:ext cx="4237567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300"/>
              <a:buFont typeface="Times New Roman"/>
              <a:buNone/>
            </a:pPr>
            <a:r>
              <a:rPr lang="en" sz="1300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300" b="0" i="0" u="none" strike="noStrike" cap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.1987,  10 yrs.		 2004; </a:t>
            </a:r>
            <a:r>
              <a:rPr lang="en" sz="1300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seizure </a:t>
            </a:r>
            <a:r>
              <a:rPr lang="en" sz="1300" b="0" i="0" u="none" strike="noStrike" cap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</a:t>
            </a:r>
            <a:endParaRPr sz="1300" b="0" i="0" u="none" strike="noStrike" cap="none">
              <a:solidFill>
                <a:srgbClr val="FF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6" name="Google Shape;1096;p166"/>
          <p:cNvPicPr preferRelativeResize="0"/>
          <p:nvPr/>
        </p:nvPicPr>
        <p:blipFill rotWithShape="1">
          <a:blip r:embed="rId4">
            <a:alphaModFix/>
          </a:blip>
          <a:srcRect t="5390"/>
          <a:stretch/>
        </p:blipFill>
        <p:spPr>
          <a:xfrm>
            <a:off x="1285182" y="607980"/>
            <a:ext cx="1533616" cy="1072201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7" name="Google Shape;1097;p1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8706" y="607980"/>
            <a:ext cx="1293988" cy="987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66"/>
          <p:cNvSpPr txBox="1"/>
          <p:nvPr/>
        </p:nvSpPr>
        <p:spPr>
          <a:xfrm>
            <a:off x="6459621" y="914127"/>
            <a:ext cx="23742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Transfiguration 1520</a:t>
            </a:r>
            <a:endParaRPr sz="1200"/>
          </a:p>
        </p:txBody>
      </p:sp>
      <p:pic>
        <p:nvPicPr>
          <p:cNvPr id="1099" name="Google Shape;1099;p1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4" y="2001232"/>
            <a:ext cx="4912881" cy="2802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66"/>
          <p:cNvSpPr txBox="1"/>
          <p:nvPr/>
        </p:nvSpPr>
        <p:spPr>
          <a:xfrm rot="-2635933">
            <a:off x="2805198" y="2644613"/>
            <a:ext cx="3423841" cy="38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Conscious, but not willed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167" descr="Autosco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6466" y="2141935"/>
            <a:ext cx="2862263" cy="284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67" descr="Autosco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133" y="141685"/>
            <a:ext cx="5130404" cy="111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67" descr="Autoscop4"/>
          <p:cNvPicPr preferRelativeResize="0"/>
          <p:nvPr/>
        </p:nvPicPr>
        <p:blipFill rotWithShape="1">
          <a:blip r:embed="rId5">
            <a:alphaModFix/>
          </a:blip>
          <a:srcRect b="22100"/>
          <a:stretch/>
        </p:blipFill>
        <p:spPr>
          <a:xfrm>
            <a:off x="155222" y="1329929"/>
            <a:ext cx="4007556" cy="372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67"/>
          <p:cNvSpPr txBox="1"/>
          <p:nvPr/>
        </p:nvSpPr>
        <p:spPr>
          <a:xfrm>
            <a:off x="4188178" y="4407694"/>
            <a:ext cx="16590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Times New Roman"/>
              <a:buNone/>
            </a:pPr>
            <a:r>
              <a:rPr lang="en" sz="15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had epilepsy</a:t>
            </a:r>
            <a:endParaRPr sz="1500" b="1" i="0" u="none" strike="noStrike" cap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9" name="Google Shape;1109;p167"/>
          <p:cNvSpPr txBox="1"/>
          <p:nvPr/>
        </p:nvSpPr>
        <p:spPr>
          <a:xfrm>
            <a:off x="4251677" y="2409825"/>
            <a:ext cx="729546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Right &amp; left</a:t>
            </a:r>
            <a:endParaRPr sz="13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167" descr="You are currently viewing Real Stories of Out-of-Body Experienc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9537" y="406745"/>
            <a:ext cx="3329241" cy="169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68"/>
          <p:cNvSpPr txBox="1">
            <a:spLocks noGrp="1"/>
          </p:cNvSpPr>
          <p:nvPr>
            <p:ph type="title"/>
          </p:nvPr>
        </p:nvSpPr>
        <p:spPr>
          <a:xfrm>
            <a:off x="323461" y="219382"/>
            <a:ext cx="8318759" cy="179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b="1" i="1"/>
              <a:t>Epilepsy </a:t>
            </a:r>
            <a:r>
              <a:rPr lang="en" i="1"/>
              <a:t>is an episodic condition/dysfunction wich </a:t>
            </a:r>
            <a:r>
              <a:rPr lang="en" b="1" i="1"/>
              <a:t>fills consciousness with unwanted content and meaning.</a:t>
            </a:r>
            <a:endParaRPr b="1"/>
          </a:p>
        </p:txBody>
      </p:sp>
      <p:sp>
        <p:nvSpPr>
          <p:cNvPr id="1116" name="Google Shape;1116;p168"/>
          <p:cNvSpPr txBox="1"/>
          <p:nvPr/>
        </p:nvSpPr>
        <p:spPr>
          <a:xfrm>
            <a:off x="323460" y="2466781"/>
            <a:ext cx="8575869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Seizure symptoms and context are often attempted </a:t>
            </a:r>
            <a:r>
              <a:rPr lang="en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understood</a:t>
            </a: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!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Our brain is a hypothesis generator!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69"/>
          <p:cNvPicPr preferRelativeResize="0"/>
          <p:nvPr/>
        </p:nvPicPr>
        <p:blipFill rotWithShape="1">
          <a:blip r:embed="rId3">
            <a:alphaModFix/>
          </a:blip>
          <a:srcRect l="2351" b="17020"/>
          <a:stretch/>
        </p:blipFill>
        <p:spPr>
          <a:xfrm>
            <a:off x="135467" y="1215629"/>
            <a:ext cx="8873067" cy="31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69"/>
          <p:cNvSpPr txBox="1"/>
          <p:nvPr/>
        </p:nvSpPr>
        <p:spPr>
          <a:xfrm>
            <a:off x="135467" y="4771345"/>
            <a:ext cx="885190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imes New Roman"/>
              <a:buNone/>
            </a:pPr>
            <a:r>
              <a:rPr lang="en" sz="12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 Aarli and BA Engelsen. Occipital lobe epilepsies. </a:t>
            </a:r>
            <a:r>
              <a:rPr lang="en" sz="12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Meinardi, ed. Handbook of Clinical Neurology, 2000; vol73 (29):107-115.</a:t>
            </a:r>
            <a:endParaRPr sz="1200"/>
          </a:p>
        </p:txBody>
      </p:sp>
      <p:sp>
        <p:nvSpPr>
          <p:cNvPr id="1123" name="Google Shape;1123;p169"/>
          <p:cNvSpPr txBox="1"/>
          <p:nvPr/>
        </p:nvSpPr>
        <p:spPr>
          <a:xfrm>
            <a:off x="135467" y="60989"/>
            <a:ext cx="857673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lang="en" sz="17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700" b="1" i="0" u="none" strike="noStrike" cap="none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♀</a:t>
            </a:r>
            <a:r>
              <a:rPr lang="en" sz="17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Seizures with longlasting simple and complex visual hallucinations and headache and vomiting. Status epilepticus. </a:t>
            </a:r>
            <a:r>
              <a:rPr lang="en" sz="170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in the course small green men occured.</a:t>
            </a:r>
            <a:endParaRPr sz="1700" b="1" i="0" u="none" strike="noStrike" cap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Times New Roman"/>
              <a:buNone/>
            </a:pPr>
            <a:r>
              <a:rPr lang="en" sz="1700" b="1" i="0" u="sng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</a:t>
            </a:r>
            <a:r>
              <a:rPr lang="en" sz="1700" b="1" i="0" u="sng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POLG</a:t>
            </a:r>
            <a:r>
              <a:rPr lang="en" sz="1700" b="1" i="0" u="sng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</a:t>
            </a:r>
            <a:r>
              <a:rPr lang="en" sz="17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r>
              <a:rPr lang="en" sz="1700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flashing</a:t>
            </a:r>
            <a:r>
              <a:rPr lang="en" sz="1700" b="1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b="0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lights, intens feelings, confusion, and ictal/postictal blindness for over a week.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70" descr="21117231345Rune Straumøy2_2_14"/>
          <p:cNvPicPr preferRelativeResize="0"/>
          <p:nvPr/>
        </p:nvPicPr>
        <p:blipFill rotWithShape="1">
          <a:blip r:embed="rId3">
            <a:alphaModFix/>
          </a:blip>
          <a:srcRect l="17896" t="30910" r="23101"/>
          <a:stretch/>
        </p:blipFill>
        <p:spPr>
          <a:xfrm>
            <a:off x="406400" y="2400300"/>
            <a:ext cx="2302933" cy="22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70" descr="21117231345Rune Straumøy1_1_14"/>
          <p:cNvPicPr preferRelativeResize="0"/>
          <p:nvPr/>
        </p:nvPicPr>
        <p:blipFill rotWithShape="1">
          <a:blip r:embed="rId4">
            <a:alphaModFix/>
          </a:blip>
          <a:srcRect l="20824" t="31235" r="21909"/>
          <a:stretch/>
        </p:blipFill>
        <p:spPr>
          <a:xfrm>
            <a:off x="2777067" y="2400300"/>
            <a:ext cx="2235200" cy="2264569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70"/>
          <p:cNvSpPr txBox="1"/>
          <p:nvPr/>
        </p:nvSpPr>
        <p:spPr>
          <a:xfrm>
            <a:off x="121759" y="184644"/>
            <a:ext cx="8731956" cy="18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Man, b. 72.  In 1995 </a:t>
            </a:r>
            <a:r>
              <a:rPr lang="en" sz="20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 seizure, and seizure with fascial clonic movements, «numbness» in the nose and feeling of «something in the nose» !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lang="en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tour in England he experienced ”thoughts forced upon him” assosiated with anxiety, feeling of impending death and a feeling the head should explode. Several episodes of </a:t>
            </a:r>
            <a:r>
              <a:rPr lang="en" sz="20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forced thinking </a:t>
            </a:r>
            <a:r>
              <a:rPr lang="en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 Sometimes partly impaired consciousness</a:t>
            </a:r>
            <a:r>
              <a:rPr lang="en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0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1" name="Google Shape;1131;p170"/>
          <p:cNvSpPr txBox="1"/>
          <p:nvPr/>
        </p:nvSpPr>
        <p:spPr>
          <a:xfrm>
            <a:off x="539044" y="2085975"/>
            <a:ext cx="3520723" cy="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s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pastic hemiparesis.</a:t>
            </a:r>
            <a:endParaRPr sz="1200"/>
          </a:p>
        </p:txBody>
      </p:sp>
      <p:sp>
        <p:nvSpPr>
          <p:cNvPr id="1132" name="Google Shape;1132;p170"/>
          <p:cNvSpPr txBox="1"/>
          <p:nvPr/>
        </p:nvSpPr>
        <p:spPr>
          <a:xfrm>
            <a:off x="5329909" y="3394085"/>
            <a:ext cx="31049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Dangerous and evil thoughts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71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Seizures with impaired consciousness.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72" descr="Relatert bild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103" y="785918"/>
            <a:ext cx="6824012" cy="3469015"/>
          </a:xfrm>
          <a:prstGeom prst="rect">
            <a:avLst/>
          </a:prstGeom>
          <a:noFill/>
          <a:ln w="9525" cap="flat" cmpd="sng">
            <a:solidFill>
              <a:srgbClr val="0066FF">
                <a:alpha val="9843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44" name="Google Shape;1144;p172"/>
          <p:cNvSpPr/>
          <p:nvPr/>
        </p:nvSpPr>
        <p:spPr>
          <a:xfrm>
            <a:off x="1310859" y="95639"/>
            <a:ext cx="574117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Impaired consciousness in epilepsy</a:t>
            </a: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72"/>
          <p:cNvSpPr txBox="1"/>
          <p:nvPr/>
        </p:nvSpPr>
        <p:spPr>
          <a:xfrm>
            <a:off x="148103" y="4629251"/>
            <a:ext cx="170603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Hal Blumenfeld. </a:t>
            </a:r>
            <a:endParaRPr sz="1200"/>
          </a:p>
        </p:txBody>
      </p:sp>
      <p:sp>
        <p:nvSpPr>
          <p:cNvPr id="1146" name="Google Shape;1146;p172"/>
          <p:cNvSpPr/>
          <p:nvPr/>
        </p:nvSpPr>
        <p:spPr>
          <a:xfrm>
            <a:off x="148103" y="4850661"/>
            <a:ext cx="2325511" cy="25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Arial"/>
              <a:buNone/>
            </a:pPr>
            <a:r>
              <a:rPr lang="en" sz="13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Lancet Neurology. 2012;11</a:t>
            </a:r>
            <a:endParaRPr sz="13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72"/>
          <p:cNvSpPr txBox="1"/>
          <p:nvPr/>
        </p:nvSpPr>
        <p:spPr>
          <a:xfrm flipH="1">
            <a:off x="8290916" y="1091682"/>
            <a:ext cx="7587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↑ activ</a:t>
            </a:r>
            <a:endParaRPr sz="15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72"/>
          <p:cNvSpPr txBox="1"/>
          <p:nvPr/>
        </p:nvSpPr>
        <p:spPr>
          <a:xfrm flipH="1">
            <a:off x="8235820" y="2752531"/>
            <a:ext cx="7587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↓ activ</a:t>
            </a:r>
            <a:endParaRPr sz="15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73"/>
          <p:cNvSpPr txBox="1"/>
          <p:nvPr/>
        </p:nvSpPr>
        <p:spPr>
          <a:xfrm>
            <a:off x="283634" y="4786313"/>
            <a:ext cx="373944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200"/>
              <a:buFont typeface="Arial"/>
              <a:buNone/>
            </a:pPr>
            <a:r>
              <a:rPr lang="en" sz="1200" i="1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Blumenfeld Lancet Neurol.2012:11:814-26</a:t>
            </a:r>
            <a:endParaRPr sz="1200"/>
          </a:p>
        </p:txBody>
      </p:sp>
      <p:sp>
        <p:nvSpPr>
          <p:cNvPr id="1154" name="Google Shape;1154;p173"/>
          <p:cNvSpPr txBox="1"/>
          <p:nvPr/>
        </p:nvSpPr>
        <p:spPr>
          <a:xfrm>
            <a:off x="6812844" y="611531"/>
            <a:ext cx="2175933" cy="1304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Epilepsy and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Impaired</a:t>
            </a:r>
            <a:endParaRPr sz="1700" b="1" i="0" u="none" strike="noStrike" cap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consciousness.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51 seiz. mean 6.6 sec</a:t>
            </a:r>
            <a:endParaRPr sz="1200"/>
          </a:p>
        </p:txBody>
      </p:sp>
      <p:pic>
        <p:nvPicPr>
          <p:cNvPr id="1155" name="Google Shape;1155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22" y="278606"/>
            <a:ext cx="5598319" cy="3507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73"/>
          <p:cNvSpPr/>
          <p:nvPr/>
        </p:nvSpPr>
        <p:spPr>
          <a:xfrm>
            <a:off x="2396067" y="195263"/>
            <a:ext cx="255412" cy="270272"/>
          </a:xfrm>
          <a:prstGeom prst="octagon">
            <a:avLst>
              <a:gd name="adj" fmla="val 29287"/>
            </a:avLst>
          </a:prstGeom>
          <a:noFill/>
          <a:ln w="254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73"/>
          <p:cNvSpPr/>
          <p:nvPr/>
        </p:nvSpPr>
        <p:spPr>
          <a:xfrm>
            <a:off x="5276145" y="735806"/>
            <a:ext cx="575733" cy="377429"/>
          </a:xfrm>
          <a:prstGeom prst="octagon">
            <a:avLst>
              <a:gd name="adj" fmla="val 29287"/>
            </a:avLst>
          </a:prstGeom>
          <a:noFill/>
          <a:ln w="254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73"/>
          <p:cNvSpPr/>
          <p:nvPr/>
        </p:nvSpPr>
        <p:spPr>
          <a:xfrm>
            <a:off x="1691923" y="1924050"/>
            <a:ext cx="575733" cy="377429"/>
          </a:xfrm>
          <a:prstGeom prst="octagon">
            <a:avLst>
              <a:gd name="adj" fmla="val 29287"/>
            </a:avLst>
          </a:prstGeom>
          <a:noFill/>
          <a:ln w="254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73"/>
          <p:cNvSpPr/>
          <p:nvPr/>
        </p:nvSpPr>
        <p:spPr>
          <a:xfrm>
            <a:off x="859367" y="2518172"/>
            <a:ext cx="255411" cy="270272"/>
          </a:xfrm>
          <a:prstGeom prst="octagon">
            <a:avLst>
              <a:gd name="adj" fmla="val 29287"/>
            </a:avLst>
          </a:prstGeom>
          <a:noFill/>
          <a:ln w="254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73"/>
          <p:cNvSpPr txBox="1"/>
          <p:nvPr/>
        </p:nvSpPr>
        <p:spPr>
          <a:xfrm>
            <a:off x="283634" y="3868341"/>
            <a:ext cx="6400800" cy="89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lang="en" sz="1500" b="1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" sz="1500" b="0" i="0" u="sng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absence</a:t>
            </a:r>
            <a:r>
              <a:rPr lang="en" sz="1500" b="0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; Frontopolar / medial frontal cortex </a:t>
            </a:r>
            <a:r>
              <a:rPr lang="en" sz="1500" b="1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endParaRPr sz="1500" b="1" i="0" u="none" strike="noStrike" cap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lang="en" sz="1500" b="1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Du</a:t>
            </a:r>
            <a:r>
              <a:rPr lang="en" sz="1500" b="1" i="0" u="sng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ring</a:t>
            </a:r>
            <a:r>
              <a:rPr lang="en" sz="1500" b="0" i="0" u="sng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absence</a:t>
            </a:r>
            <a:r>
              <a:rPr lang="en" sz="1500" b="0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: Frontal association/lat cortex </a:t>
            </a:r>
            <a:r>
              <a:rPr lang="en" sz="1500" b="1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endParaRPr sz="1500" b="1" i="0" u="none" strike="noStrike" cap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lang="en" sz="1500" b="1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en" sz="1500" b="1" i="0" u="sng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 i="0" u="sng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absence</a:t>
            </a:r>
            <a:r>
              <a:rPr lang="en" sz="1500" b="1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500" b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Significant</a:t>
            </a:r>
            <a:r>
              <a:rPr lang="en" sz="1500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neocortical </a:t>
            </a:r>
            <a:r>
              <a:rPr lang="en" sz="1500" b="1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hypoactivity; </a:t>
            </a:r>
            <a:r>
              <a:rPr lang="en" sz="1500" b="1" i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500" b="1" i="1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ognition?</a:t>
            </a:r>
            <a:endParaRPr sz="1200"/>
          </a:p>
        </p:txBody>
      </p:sp>
      <p:sp>
        <p:nvSpPr>
          <p:cNvPr id="1161" name="Google Shape;1161;p173"/>
          <p:cNvSpPr txBox="1"/>
          <p:nvPr/>
        </p:nvSpPr>
        <p:spPr>
          <a:xfrm>
            <a:off x="6300611" y="3822077"/>
            <a:ext cx="268816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Loss of consciousness due to activation/epil</a:t>
            </a:r>
            <a:r>
              <a:rPr lang="en" sz="1700" b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700" b="1" i="0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sz="1700" b="1" i="0" u="none" strike="noStrike" cap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73"/>
          <p:cNvSpPr txBox="1"/>
          <p:nvPr/>
        </p:nvSpPr>
        <p:spPr>
          <a:xfrm>
            <a:off x="3101917" y="35453"/>
            <a:ext cx="2793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Seizure        </a:t>
            </a:r>
            <a:r>
              <a:rPr lang="en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74"/>
          <p:cNvSpPr txBox="1"/>
          <p:nvPr/>
        </p:nvSpPr>
        <p:spPr>
          <a:xfrm>
            <a:off x="730956" y="195263"/>
            <a:ext cx="672112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700"/>
              <a:buFont typeface="Times New Roman"/>
              <a:buNone/>
            </a:pPr>
            <a:r>
              <a:rPr lang="en" sz="2700" b="1" i="0" u="sng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Generalised spikes and «possible absence»</a:t>
            </a:r>
            <a:endParaRPr sz="2700" b="1" i="0" u="none" strike="noStrike" cap="none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8" name="Google Shape;116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786244"/>
            <a:ext cx="6974605" cy="4204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175"/>
          <p:cNvPicPr preferRelativeResize="0"/>
          <p:nvPr/>
        </p:nvPicPr>
        <p:blipFill rotWithShape="1">
          <a:blip r:embed="rId3">
            <a:alphaModFix/>
          </a:blip>
          <a:srcRect r="2732" b="1135"/>
          <a:stretch/>
        </p:blipFill>
        <p:spPr>
          <a:xfrm>
            <a:off x="861929" y="538163"/>
            <a:ext cx="2251472" cy="2700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75"/>
          <p:cNvSpPr txBox="1"/>
          <p:nvPr/>
        </p:nvSpPr>
        <p:spPr>
          <a:xfrm>
            <a:off x="2196134" y="99205"/>
            <a:ext cx="496964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lobe seizures</a:t>
            </a:r>
            <a:endParaRPr sz="20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3124" y="586213"/>
            <a:ext cx="2199084" cy="284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75"/>
          <p:cNvPicPr preferRelativeResize="0"/>
          <p:nvPr/>
        </p:nvPicPr>
        <p:blipFill rotWithShape="1">
          <a:blip r:embed="rId5">
            <a:alphaModFix/>
          </a:blip>
          <a:srcRect t="4108" r="7358" b="-1249"/>
          <a:stretch/>
        </p:blipFill>
        <p:spPr>
          <a:xfrm>
            <a:off x="2071741" y="3622732"/>
            <a:ext cx="4288367" cy="148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75"/>
          <p:cNvSpPr txBox="1"/>
          <p:nvPr/>
        </p:nvSpPr>
        <p:spPr>
          <a:xfrm>
            <a:off x="6400831" y="3523325"/>
            <a:ext cx="26063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Thalamus and FP cortex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75"/>
          <p:cNvSpPr txBox="1"/>
          <p:nvPr/>
        </p:nvSpPr>
        <p:spPr>
          <a:xfrm>
            <a:off x="7435462" y="762777"/>
            <a:ext cx="472751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49"/>
          <p:cNvSpPr txBox="1">
            <a:spLocks noGrp="1"/>
          </p:cNvSpPr>
          <p:nvPr>
            <p:ph type="title"/>
          </p:nvPr>
        </p:nvSpPr>
        <p:spPr>
          <a:xfrm>
            <a:off x="224680" y="60879"/>
            <a:ext cx="8424737" cy="82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Consciousness gives us «the space of opportunity».</a:t>
            </a:r>
            <a:endParaRPr/>
          </a:p>
        </p:txBody>
      </p:sp>
      <p:sp>
        <p:nvSpPr>
          <p:cNvPr id="911" name="Google Shape;911;p149"/>
          <p:cNvSpPr txBox="1">
            <a:spLocks noGrp="1"/>
          </p:cNvSpPr>
          <p:nvPr>
            <p:ph type="body" idx="1"/>
          </p:nvPr>
        </p:nvSpPr>
        <p:spPr>
          <a:xfrm>
            <a:off x="107631" y="841730"/>
            <a:ext cx="8733643" cy="46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 fontScale="70000" lnSpcReduction="20000"/>
          </a:bodyPr>
          <a:lstStyle/>
          <a:p>
            <a:pPr marL="190500" lvl="0" indent="-1943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">
                <a:solidFill>
                  <a:srgbClr val="0000FF"/>
                </a:solidFill>
              </a:rPr>
              <a:t>We </a:t>
            </a:r>
            <a:r>
              <a:rPr lang="en" i="1">
                <a:solidFill>
                  <a:srgbClr val="0000FF"/>
                </a:solidFill>
              </a:rPr>
              <a:t>sense, analyze, describe, feel and remember</a:t>
            </a:r>
            <a:r>
              <a:rPr lang="en">
                <a:solidFill>
                  <a:srgbClr val="0000FF"/>
                </a:solidFill>
              </a:rPr>
              <a:t>. Take </a:t>
            </a:r>
            <a:r>
              <a:rPr lang="en" b="1">
                <a:solidFill>
                  <a:srgbClr val="0000FF"/>
                </a:solidFill>
              </a:rPr>
              <a:t>responsability</a:t>
            </a:r>
            <a:r>
              <a:rPr lang="en">
                <a:solidFill>
                  <a:srgbClr val="0000FF"/>
                </a:solidFill>
              </a:rPr>
              <a:t>.</a:t>
            </a:r>
            <a:endParaRPr b="1" i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" sz="1300">
                <a:solidFill>
                  <a:srgbClr val="0000FF"/>
                </a:solidFill>
              </a:rPr>
              <a:t>	</a:t>
            </a:r>
            <a:endParaRPr/>
          </a:p>
        </p:txBody>
      </p:sp>
      <p:sp>
        <p:nvSpPr>
          <p:cNvPr id="912" name="Google Shape;912;p149"/>
          <p:cNvSpPr txBox="1"/>
          <p:nvPr/>
        </p:nvSpPr>
        <p:spPr>
          <a:xfrm>
            <a:off x="205175" y="1297748"/>
            <a:ext cx="8733600" cy="153969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Consciousness has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Calibri"/>
              <a:buNone/>
            </a:pPr>
            <a:r>
              <a:rPr lang="en" sz="2000" b="1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1. Level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		</a:t>
            </a:r>
            <a:r>
              <a:rPr lang="en" sz="2000" b="1" i="1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Vigilans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wakefulness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Calibri"/>
              <a:buNone/>
            </a:pPr>
            <a:r>
              <a:rPr lang="en" sz="2000" b="1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2. Content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		a) </a:t>
            </a:r>
            <a:r>
              <a:rPr lang="en" sz="2000" b="1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 sz="17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</a:t>
            </a:r>
            <a:endParaRPr sz="1700" b="0" i="1" u="none" strike="noStrike" cap="none" dirty="0">
              <a:solidFill>
                <a:srgbClr val="8296B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Calibri"/>
              <a:buNone/>
            </a:pPr>
            <a:r>
              <a:rPr lang="en" sz="2000" b="1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" sz="20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en" sz="2000" b="1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Conscious</a:t>
            </a:r>
            <a:r>
              <a:rPr lang="en" sz="2000" b="0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b="1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by/ </a:t>
            </a:r>
            <a:r>
              <a:rPr lang="en" sz="17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introspection</a:t>
            </a:r>
            <a:r>
              <a:rPr lang="en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report!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" sz="20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" sz="17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Language + (</a:t>
            </a:r>
            <a:r>
              <a:rPr lang="en" sz="170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subjective experience </a:t>
            </a:r>
            <a:r>
              <a:rPr lang="en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 </a:t>
            </a:r>
            <a:r>
              <a:rPr lang="en" sz="1700" b="0" i="1" u="sng" strike="noStrike" cap="none" dirty="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qualia </a:t>
            </a:r>
            <a:r>
              <a:rPr lang="en" sz="1700" b="0" i="1" u="none" strike="noStrike" cap="none" dirty="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 + the art</a:t>
            </a:r>
            <a:r>
              <a:rPr lang="en" sz="17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9"/>
          <p:cNvSpPr txBox="1"/>
          <p:nvPr/>
        </p:nvSpPr>
        <p:spPr>
          <a:xfrm>
            <a:off x="224680" y="3456623"/>
            <a:ext cx="5335132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epileptology (ILAE)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«to be conscious» (to be </a:t>
            </a:r>
            <a:r>
              <a:rPr lang="en" sz="15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aware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*):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comprehend the totality of the situation.</a:t>
            </a:r>
            <a:endParaRPr sz="1200"/>
          </a:p>
          <a:p>
            <a:pPr marL="622300" marR="0" lvl="1" indent="-2413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3300"/>
              </a:buClr>
              <a:buSzPts val="1200"/>
              <a:buFont typeface="Arial"/>
              <a:buChar char="–"/>
            </a:pPr>
            <a:r>
              <a:rPr lang="en" sz="1200" b="0" i="1" u="none" strike="noStrike" cap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Sensing, self-reflection, context.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4" name="Google Shape;914;p149"/>
          <p:cNvPicPr preferRelativeResize="0"/>
          <p:nvPr/>
        </p:nvPicPr>
        <p:blipFill rotWithShape="1">
          <a:blip r:embed="rId3">
            <a:alphaModFix/>
          </a:blip>
          <a:srcRect t="5683"/>
          <a:stretch/>
        </p:blipFill>
        <p:spPr>
          <a:xfrm>
            <a:off x="6326947" y="3040793"/>
            <a:ext cx="2638829" cy="11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49"/>
          <p:cNvSpPr txBox="1"/>
          <p:nvPr/>
        </p:nvSpPr>
        <p:spPr>
          <a:xfrm>
            <a:off x="205179" y="2940855"/>
            <a:ext cx="6031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Conscious access 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assumes attention, but not inverted!</a:t>
            </a:r>
            <a:endParaRPr sz="1200" dirty="0"/>
          </a:p>
        </p:txBody>
      </p:sp>
      <p:sp>
        <p:nvSpPr>
          <p:cNvPr id="916" name="Google Shape;916;p149"/>
          <p:cNvSpPr txBox="1"/>
          <p:nvPr/>
        </p:nvSpPr>
        <p:spPr>
          <a:xfrm>
            <a:off x="51742" y="4703218"/>
            <a:ext cx="9081796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*We employ an operational definition of awareness as </a:t>
            </a:r>
            <a:r>
              <a:rPr lang="en" sz="1200" b="0" i="1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knowledge of self and environment</a:t>
            </a:r>
            <a:r>
              <a:rPr lang="en" sz="1200" b="0" i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. Epilepsia 58. </a:t>
            </a:r>
            <a:r>
              <a:rPr lang="en" sz="1200" b="1" i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Fisher et al. 2017</a:t>
            </a:r>
            <a:endParaRPr sz="12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222" y="2270522"/>
            <a:ext cx="4224868" cy="2683669"/>
          </a:xfrm>
          <a:prstGeom prst="rect">
            <a:avLst/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84" name="Google Shape;1184;p176"/>
          <p:cNvSpPr txBox="1"/>
          <p:nvPr/>
        </p:nvSpPr>
        <p:spPr>
          <a:xfrm>
            <a:off x="268111" y="70842"/>
            <a:ext cx="7248878" cy="3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</a:t>
            </a:r>
            <a:r>
              <a:rPr lang="en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(a) og </a:t>
            </a:r>
            <a:r>
              <a:rPr lang="en" sz="24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ictal</a:t>
            </a:r>
            <a:r>
              <a:rPr lang="en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(b) EEG of patient B, 79 yrs.</a:t>
            </a:r>
            <a:endParaRPr sz="1200"/>
          </a:p>
        </p:txBody>
      </p:sp>
      <p:pic>
        <p:nvPicPr>
          <p:cNvPr id="1185" name="Google Shape;1185;p176" descr="NCEEG"/>
          <p:cNvPicPr preferRelativeResize="0"/>
          <p:nvPr/>
        </p:nvPicPr>
        <p:blipFill rotWithShape="1">
          <a:blip r:embed="rId4">
            <a:alphaModFix/>
          </a:blip>
          <a:srcRect l="11111" t="3773" r="5555" b="9434"/>
          <a:stretch/>
        </p:blipFill>
        <p:spPr>
          <a:xfrm>
            <a:off x="7516989" y="141685"/>
            <a:ext cx="1432277" cy="185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76"/>
          <p:cNvSpPr txBox="1"/>
          <p:nvPr/>
        </p:nvSpPr>
        <p:spPr>
          <a:xfrm>
            <a:off x="59411" y="499615"/>
            <a:ext cx="75171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lang="en" sz="15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Seizures with confusion and speach problems </a:t>
            </a:r>
            <a:r>
              <a:rPr lang="en" sz="1500" b="1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1993</a:t>
            </a:r>
            <a:r>
              <a:rPr lang="en" sz="15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19</a:t>
            </a:r>
            <a:r>
              <a:rPr lang="en" sz="150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94</a:t>
            </a:r>
            <a:r>
              <a:rPr lang="en" sz="15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psy</a:t>
            </a:r>
            <a:r>
              <a:rPr lang="en" sz="150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chiatr</a:t>
            </a:r>
            <a:r>
              <a:rPr lang="en" sz="15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clin (depression/psychosis)? CBZ+DPH (</a:t>
            </a:r>
            <a:r>
              <a:rPr lang="en" sz="150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</a:t>
            </a:r>
            <a:r>
              <a:rPr lang="en" sz="15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gnitiv</a:t>
            </a:r>
            <a:r>
              <a:rPr lang="en" sz="150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5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ly impaired!) Diagnosed as </a:t>
            </a:r>
            <a:r>
              <a:rPr lang="en" sz="1500" b="1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dementi</a:t>
            </a:r>
            <a:r>
              <a:rPr lang="en" sz="1500" b="1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500" b="1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lang="en" sz="1500" b="1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AED stopped.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lang="en" sz="150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arrival in </a:t>
            </a:r>
            <a:r>
              <a:rPr lang="en" sz="1500" b="1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1999</a:t>
            </a:r>
            <a:r>
              <a:rPr lang="en" sz="15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normal MMS 29.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lang="en" sz="150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week for </a:t>
            </a:r>
            <a:r>
              <a:rPr lang="en" sz="1500" b="1" i="0" u="sng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years </a:t>
            </a:r>
            <a:r>
              <a:rPr lang="en" sz="15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ca. 2 episodes of </a:t>
            </a:r>
            <a:r>
              <a:rPr lang="en" sz="1500" b="1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24-48 hrs duration with</a:t>
            </a:r>
            <a:r>
              <a:rPr lang="en" sz="15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confusion, afasia, unrest and urine retention starting during sleep.</a:t>
            </a:r>
            <a:endParaRPr sz="1200"/>
          </a:p>
        </p:txBody>
      </p:sp>
      <p:sp>
        <p:nvSpPr>
          <p:cNvPr id="1187" name="Google Shape;1187;p176"/>
          <p:cNvSpPr txBox="1"/>
          <p:nvPr/>
        </p:nvSpPr>
        <p:spPr>
          <a:xfrm flipH="1">
            <a:off x="179175" y="2194337"/>
            <a:ext cx="438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Times New Roman"/>
              <a:buNone/>
            </a:pPr>
            <a:r>
              <a:rPr lang="en" sz="24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1200"/>
          </a:p>
        </p:txBody>
      </p:sp>
      <p:sp>
        <p:nvSpPr>
          <p:cNvPr id="1188" name="Google Shape;1188;p176"/>
          <p:cNvSpPr txBox="1"/>
          <p:nvPr/>
        </p:nvSpPr>
        <p:spPr>
          <a:xfrm>
            <a:off x="4831643" y="2149863"/>
            <a:ext cx="438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Times New Roman"/>
              <a:buNone/>
            </a:pPr>
            <a:r>
              <a:rPr lang="en" sz="2400" b="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1200"/>
          </a:p>
        </p:txBody>
      </p:sp>
      <p:pic>
        <p:nvPicPr>
          <p:cNvPr id="1189" name="Google Shape;1189;p1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6289" y="2237563"/>
            <a:ext cx="3770786" cy="271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77"/>
          <p:cNvSpPr txBox="1"/>
          <p:nvPr/>
        </p:nvSpPr>
        <p:spPr>
          <a:xfrm>
            <a:off x="812800" y="4800600"/>
            <a:ext cx="16368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5" name="Google Shape;1195;p177"/>
          <p:cNvSpPr txBox="1"/>
          <p:nvPr/>
        </p:nvSpPr>
        <p:spPr>
          <a:xfrm>
            <a:off x="270932" y="4857750"/>
            <a:ext cx="351107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Karlsen B, Engelsen B, Lillebø A, TDNLF 2000</a:t>
            </a: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</p:txBody>
      </p:sp>
      <p:sp>
        <p:nvSpPr>
          <p:cNvPr id="1196" name="Google Shape;1196;p177"/>
          <p:cNvSpPr txBox="1"/>
          <p:nvPr/>
        </p:nvSpPr>
        <p:spPr>
          <a:xfrm>
            <a:off x="270933" y="171450"/>
            <a:ext cx="3996267" cy="3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NCSE in patient B, 79 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yrs</a:t>
            </a: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</p:txBody>
      </p:sp>
      <p:pic>
        <p:nvPicPr>
          <p:cNvPr id="1197" name="Google Shape;1197;p177" descr="KH1tif"/>
          <p:cNvPicPr preferRelativeResize="0"/>
          <p:nvPr/>
        </p:nvPicPr>
        <p:blipFill rotWithShape="1">
          <a:blip r:embed="rId3">
            <a:alphaModFix/>
          </a:blip>
          <a:srcRect l="9468" t="13974" r="5325" b="45579"/>
          <a:stretch/>
        </p:blipFill>
        <p:spPr>
          <a:xfrm>
            <a:off x="5122333" y="95250"/>
            <a:ext cx="2032000" cy="11025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198" name="Google Shape;1198;p177" descr="KH21tif"/>
          <p:cNvPicPr preferRelativeResize="0"/>
          <p:nvPr/>
        </p:nvPicPr>
        <p:blipFill rotWithShape="1">
          <a:blip r:embed="rId4">
            <a:alphaModFix/>
          </a:blip>
          <a:srcRect l="6799" t="14969" r="4816" b="10186"/>
          <a:stretch/>
        </p:blipFill>
        <p:spPr>
          <a:xfrm>
            <a:off x="7261585" y="1499150"/>
            <a:ext cx="1665100" cy="1619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77" descr="KH3tif"/>
          <p:cNvPicPr preferRelativeResize="0"/>
          <p:nvPr/>
        </p:nvPicPr>
        <p:blipFill rotWithShape="1">
          <a:blip r:embed="rId5">
            <a:alphaModFix/>
          </a:blip>
          <a:srcRect t="7716" r="5325" b="15112"/>
          <a:stretch/>
        </p:blipFill>
        <p:spPr>
          <a:xfrm>
            <a:off x="7416800" y="114300"/>
            <a:ext cx="1354667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900" y="1273976"/>
            <a:ext cx="6357452" cy="358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78"/>
          <p:cNvSpPr txBox="1"/>
          <p:nvPr/>
        </p:nvSpPr>
        <p:spPr>
          <a:xfrm>
            <a:off x="135467" y="114300"/>
            <a:ext cx="683139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lang="en" sz="20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</a:t>
            </a:r>
            <a:r>
              <a:rPr lang="en" sz="2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o-peer from </a:t>
            </a:r>
            <a:r>
              <a:rPr lang="en" sz="20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Loddefjord.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lang="en" sz="17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 seizure during sleep with minor clinical symptoms, right hand automatisms and postictal confusion.</a:t>
            </a:r>
            <a:endParaRPr sz="1700" b="0" i="0" u="none" strike="noStrike" cap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6" name="Google Shape;1206;p178" descr="19015444757Åge sandvik1_5_5"/>
          <p:cNvPicPr preferRelativeResize="0"/>
          <p:nvPr/>
        </p:nvPicPr>
        <p:blipFill rotWithShape="1">
          <a:blip r:embed="rId3">
            <a:alphaModFix/>
          </a:blip>
          <a:srcRect l="11853" t="17029" r="9672" b="17029"/>
          <a:stretch/>
        </p:blipFill>
        <p:spPr>
          <a:xfrm>
            <a:off x="7179733" y="114300"/>
            <a:ext cx="173284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78" descr="19015444757Åge Sandvik3_4_29"/>
          <p:cNvPicPr preferRelativeResize="0"/>
          <p:nvPr/>
        </p:nvPicPr>
        <p:blipFill rotWithShape="1">
          <a:blip r:embed="rId4">
            <a:alphaModFix/>
          </a:blip>
          <a:srcRect l="7493" t="6616" r="5313" b="11823"/>
          <a:stretch/>
        </p:blipFill>
        <p:spPr>
          <a:xfrm>
            <a:off x="7179733" y="3257550"/>
            <a:ext cx="1786467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78" descr="19015444757Åge sandvik5_6_8"/>
          <p:cNvPicPr preferRelativeResize="0"/>
          <p:nvPr/>
        </p:nvPicPr>
        <p:blipFill rotWithShape="1">
          <a:blip r:embed="rId5">
            <a:alphaModFix/>
          </a:blip>
          <a:srcRect l="10533" t="8351" r="6266" b="27440"/>
          <a:stretch/>
        </p:blipFill>
        <p:spPr>
          <a:xfrm>
            <a:off x="7179733" y="1714500"/>
            <a:ext cx="1761067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7687" y="1586221"/>
            <a:ext cx="5759334" cy="334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79"/>
          <p:cNvSpPr txBox="1"/>
          <p:nvPr/>
        </p:nvSpPr>
        <p:spPr>
          <a:xfrm>
            <a:off x="220133" y="250031"/>
            <a:ext cx="5631745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None/>
            </a:pPr>
            <a:r>
              <a:rPr lang="en" sz="24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”Having a good laugh”; impaired consciousness.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5" name="Google Shape;1215;p179"/>
          <p:cNvSpPr txBox="1"/>
          <p:nvPr/>
        </p:nvSpPr>
        <p:spPr>
          <a:xfrm>
            <a:off x="7315200" y="3543300"/>
            <a:ext cx="151674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Times New Roman"/>
              <a:buNone/>
            </a:pPr>
            <a:r>
              <a:rPr lang="en" sz="15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Bilat.(right&gt;</a:t>
            </a:r>
            <a:r>
              <a:rPr lang="en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 sz="15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eft) Hipp.sclerosis</a:t>
            </a:r>
            <a:endParaRPr sz="1500" b="0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6" name="Google Shape;1216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83" y="1534822"/>
            <a:ext cx="5829300" cy="351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3015" y="89297"/>
            <a:ext cx="2640316" cy="141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8615" y="1753763"/>
            <a:ext cx="1533977" cy="15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80"/>
          <p:cNvSpPr txBox="1"/>
          <p:nvPr/>
        </p:nvSpPr>
        <p:spPr>
          <a:xfrm>
            <a:off x="220133" y="357188"/>
            <a:ext cx="589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None/>
            </a:pPr>
            <a:r>
              <a:rPr lang="en" sz="24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 seizure with smile and short laughter</a:t>
            </a:r>
            <a:r>
              <a:rPr lang="en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 b="1" i="0" u="none" strike="noStrike" cap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4" name="Google Shape;1224;p180"/>
          <p:cNvSpPr txBox="1"/>
          <p:nvPr/>
        </p:nvSpPr>
        <p:spPr>
          <a:xfrm>
            <a:off x="6112933" y="311945"/>
            <a:ext cx="289047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Left </a:t>
            </a:r>
            <a:r>
              <a:rPr lang="en" sz="15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5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ippocampal sclerosis </a:t>
            </a:r>
            <a:r>
              <a:rPr lang="en" sz="15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Postoperative seizure free.</a:t>
            </a:r>
            <a:endParaRPr sz="15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80"/>
          <p:cNvSpPr txBox="1"/>
          <p:nvPr/>
        </p:nvSpPr>
        <p:spPr>
          <a:xfrm>
            <a:off x="7900812" y="2571750"/>
            <a:ext cx="639233" cy="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200"/>
          </a:p>
        </p:txBody>
      </p:sp>
      <p:pic>
        <p:nvPicPr>
          <p:cNvPr id="1226" name="Google Shape;1226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094" y="1045384"/>
            <a:ext cx="6305290" cy="386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81"/>
          <p:cNvSpPr txBox="1">
            <a:spLocks noGrp="1"/>
          </p:cNvSpPr>
          <p:nvPr>
            <p:ph type="ctrTitle"/>
          </p:nvPr>
        </p:nvSpPr>
        <p:spPr>
          <a:xfrm>
            <a:off x="685800" y="937727"/>
            <a:ext cx="7772400" cy="176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Seizures with fractionated consciousness. </a:t>
            </a:r>
            <a:br>
              <a:rPr lang="en"/>
            </a:br>
            <a:r>
              <a:rPr lang="en" b="1"/>
              <a:t>Dissociation</a:t>
            </a:r>
            <a:r>
              <a:rPr lang="en"/>
              <a:t> 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56" y="275811"/>
            <a:ext cx="3742451" cy="1360892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7" name="Google Shape;1237;p182"/>
          <p:cNvSpPr txBox="1"/>
          <p:nvPr/>
        </p:nvSpPr>
        <p:spPr>
          <a:xfrm>
            <a:off x="6299200" y="137311"/>
            <a:ext cx="25885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Am J Psychiatry.178:2:</a:t>
            </a:r>
            <a:endParaRPr sz="1200"/>
          </a:p>
        </p:txBody>
      </p:sp>
      <p:pic>
        <p:nvPicPr>
          <p:cNvPr id="1238" name="Google Shape;1238;p1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7057" y="486911"/>
            <a:ext cx="1949682" cy="12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756" y="2873833"/>
            <a:ext cx="4713342" cy="906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82"/>
          <p:cNvSpPr txBox="1"/>
          <p:nvPr/>
        </p:nvSpPr>
        <p:spPr>
          <a:xfrm>
            <a:off x="3457138" y="3503246"/>
            <a:ext cx="150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↑ amygd. aktiv</a:t>
            </a:r>
            <a:endParaRPr sz="1200"/>
          </a:p>
        </p:txBody>
      </p:sp>
      <p:sp>
        <p:nvSpPr>
          <p:cNvPr id="1241" name="Google Shape;1241;p182"/>
          <p:cNvSpPr txBox="1"/>
          <p:nvPr/>
        </p:nvSpPr>
        <p:spPr>
          <a:xfrm>
            <a:off x="99924" y="3968027"/>
            <a:ext cx="6486396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None/>
            </a:pPr>
            <a:r>
              <a:rPr lang="en" sz="17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Increased coactivation of the c</a:t>
            </a: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lang="en" sz="17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FPN</a:t>
            </a: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(CEN), «ruminating» DMN and altered cooperation with the Salience </a:t>
            </a:r>
            <a:r>
              <a:rPr lang="en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viktighets) networks. </a:t>
            </a:r>
            <a:endParaRPr sz="1200"/>
          </a:p>
        </p:txBody>
      </p:sp>
      <p:sp>
        <p:nvSpPr>
          <p:cNvPr id="1242" name="Google Shape;1242;p182"/>
          <p:cNvSpPr/>
          <p:nvPr/>
        </p:nvSpPr>
        <p:spPr>
          <a:xfrm>
            <a:off x="4436533" y="2457450"/>
            <a:ext cx="27093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3" name="Google Shape;1243;p1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6319" y="2288332"/>
            <a:ext cx="1814301" cy="2368257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82"/>
          <p:cNvSpPr txBox="1"/>
          <p:nvPr/>
        </p:nvSpPr>
        <p:spPr>
          <a:xfrm>
            <a:off x="6345144" y="4717916"/>
            <a:ext cx="27745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Betwixt 2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Rachel Elise 2014.</a:t>
            </a:r>
            <a:endParaRPr sz="1200"/>
          </a:p>
        </p:txBody>
      </p:sp>
      <p:sp>
        <p:nvSpPr>
          <p:cNvPr id="1245" name="Google Shape;1245;p182"/>
          <p:cNvSpPr txBox="1"/>
          <p:nvPr/>
        </p:nvSpPr>
        <p:spPr>
          <a:xfrm>
            <a:off x="135676" y="1764822"/>
            <a:ext cx="5432491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Dissociation</a:t>
            </a: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 </a:t>
            </a:r>
            <a:r>
              <a:rPr lang="en" sz="20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disconnection</a:t>
            </a: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between a persons thoughts, memories, feelings, actions and sense of self.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59" y="48987"/>
            <a:ext cx="5088213" cy="1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790" y="1284916"/>
            <a:ext cx="6030179" cy="3435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2" name="Google Shape;1252;p183"/>
          <p:cNvSpPr/>
          <p:nvPr/>
        </p:nvSpPr>
        <p:spPr>
          <a:xfrm>
            <a:off x="7400903" y="1924439"/>
            <a:ext cx="962090" cy="14695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12700" cap="flat" cmpd="sng">
            <a:solidFill>
              <a:srgbClr val="0C413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83"/>
          <p:cNvSpPr/>
          <p:nvPr/>
        </p:nvSpPr>
        <p:spPr>
          <a:xfrm>
            <a:off x="7400903" y="4152122"/>
            <a:ext cx="962090" cy="14695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12700" cap="flat" cmpd="sng">
            <a:solidFill>
              <a:srgbClr val="0C413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83"/>
          <p:cNvSpPr txBox="1"/>
          <p:nvPr/>
        </p:nvSpPr>
        <p:spPr>
          <a:xfrm>
            <a:off x="7467253" y="2078394"/>
            <a:ext cx="129937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Activated</a:t>
            </a: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connections</a:t>
            </a: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83"/>
          <p:cNvSpPr txBox="1"/>
          <p:nvPr/>
        </p:nvSpPr>
        <p:spPr>
          <a:xfrm>
            <a:off x="7467253" y="4308410"/>
            <a:ext cx="129937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Activated regions</a:t>
            </a:r>
            <a:endParaRPr sz="1200"/>
          </a:p>
        </p:txBody>
      </p:sp>
      <p:sp>
        <p:nvSpPr>
          <p:cNvPr id="1256" name="Google Shape;1256;p183"/>
          <p:cNvSpPr txBox="1"/>
          <p:nvPr/>
        </p:nvSpPr>
        <p:spPr>
          <a:xfrm>
            <a:off x="6322834" y="241659"/>
            <a:ext cx="2380342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Calibri"/>
              <a:buNone/>
            </a:pPr>
            <a:r>
              <a:rPr lang="en" sz="17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Dissociation = </a:t>
            </a:r>
            <a:r>
              <a:rPr lang="en" sz="17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changed</a:t>
            </a:r>
            <a:r>
              <a:rPr lang="en" sz="17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activation pattern</a:t>
            </a:r>
            <a:r>
              <a:rPr lang="en" sz="15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200"/>
          </a:p>
        </p:txBody>
      </p:sp>
      <p:sp>
        <p:nvSpPr>
          <p:cNvPr id="1257" name="Google Shape;1257;p183"/>
          <p:cNvSpPr txBox="1"/>
          <p:nvPr/>
        </p:nvSpPr>
        <p:spPr>
          <a:xfrm>
            <a:off x="6087165" y="968366"/>
            <a:ext cx="11750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1200"/>
          </a:p>
        </p:txBody>
      </p:sp>
      <p:sp>
        <p:nvSpPr>
          <p:cNvPr id="1258" name="Google Shape;1258;p183"/>
          <p:cNvSpPr txBox="1"/>
          <p:nvPr/>
        </p:nvSpPr>
        <p:spPr>
          <a:xfrm>
            <a:off x="292358" y="4803518"/>
            <a:ext cx="237826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Am. J. Psychiatry 2021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84" descr="JHall"/>
          <p:cNvPicPr preferRelativeResize="0"/>
          <p:nvPr/>
        </p:nvPicPr>
        <p:blipFill rotWithShape="1">
          <a:blip r:embed="rId3">
            <a:alphaModFix/>
          </a:blip>
          <a:srcRect l="3598" t="1176" r="8245" b="14096"/>
          <a:stretch/>
        </p:blipFill>
        <p:spPr>
          <a:xfrm>
            <a:off x="541867" y="58695"/>
            <a:ext cx="4030133" cy="49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84"/>
          <p:cNvSpPr txBox="1"/>
          <p:nvPr/>
        </p:nvSpPr>
        <p:spPr>
          <a:xfrm>
            <a:off x="5012267" y="1893191"/>
            <a:ext cx="237066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Jennifer Hall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lang="en" sz="2000" b="0" i="1" u="sng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Transcending</a:t>
            </a:r>
            <a:endParaRPr sz="2000" b="0" i="1" u="sng" strike="noStrike" cap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6" name="Google Shape;1266;p184"/>
          <p:cNvSpPr txBox="1"/>
          <p:nvPr/>
        </p:nvSpPr>
        <p:spPr>
          <a:xfrm>
            <a:off x="4673600" y="3973675"/>
            <a:ext cx="2709333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300"/>
              <a:buFont typeface="Times New Roman"/>
              <a:buNone/>
            </a:pPr>
            <a:r>
              <a:rPr lang="en" sz="13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Storm; Artists with temporal lobe epilepsy. </a:t>
            </a:r>
            <a:r>
              <a:rPr lang="en" sz="13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1993</a:t>
            </a:r>
            <a:r>
              <a:rPr lang="en" sz="13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3300"/>
              </a:buClr>
              <a:buSzPts val="1300"/>
              <a:buFont typeface="Times New Roman"/>
              <a:buNone/>
            </a:pPr>
            <a:r>
              <a:rPr lang="en" sz="130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for free use.</a:t>
            </a:r>
            <a:endParaRPr sz="1300" b="0" i="0" u="none" strike="noStrike" cap="none">
              <a:solidFill>
                <a:srgbClr val="FF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7" name="Google Shape;1267;p184"/>
          <p:cNvSpPr txBox="1"/>
          <p:nvPr/>
        </p:nvSpPr>
        <p:spPr>
          <a:xfrm>
            <a:off x="4892036" y="357504"/>
            <a:ext cx="416046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«Fragmentation of</a:t>
            </a:r>
            <a:r>
              <a:rPr lang="en" sz="15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self </a:t>
            </a:r>
            <a:r>
              <a:rPr lang="en" sz="15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out of body feeling in </a:t>
            </a: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epileptic seizure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500" b="1" i="1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Dissociation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185" descr="JAhrens"/>
          <p:cNvPicPr preferRelativeResize="0"/>
          <p:nvPr/>
        </p:nvPicPr>
        <p:blipFill rotWithShape="1">
          <a:blip r:embed="rId3">
            <a:alphaModFix/>
          </a:blip>
          <a:srcRect t="2927" r="5821" b="3385"/>
          <a:stretch/>
        </p:blipFill>
        <p:spPr>
          <a:xfrm>
            <a:off x="60820" y="80763"/>
            <a:ext cx="3720583" cy="500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85"/>
          <p:cNvSpPr txBox="1"/>
          <p:nvPr/>
        </p:nvSpPr>
        <p:spPr>
          <a:xfrm>
            <a:off x="4889241" y="348731"/>
            <a:ext cx="3318933" cy="29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Juliane Ahrens, 1996.</a:t>
            </a:r>
            <a:endParaRPr sz="1200"/>
          </a:p>
        </p:txBody>
      </p:sp>
      <p:sp>
        <p:nvSpPr>
          <p:cNvPr id="1274" name="Google Shape;1274;p185"/>
          <p:cNvSpPr txBox="1"/>
          <p:nvPr/>
        </p:nvSpPr>
        <p:spPr>
          <a:xfrm>
            <a:off x="4789715" y="1579171"/>
            <a:ext cx="4109616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lang="en" sz="17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Seizures like a </a:t>
            </a:r>
            <a:r>
              <a:rPr lang="en" sz="1700" b="1" i="0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dream</a:t>
            </a:r>
            <a:r>
              <a:rPr lang="en" sz="17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lang="en" sz="17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Dissociation !?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lang="en" sz="17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Something conscious, something «fuzzy»</a:t>
            </a:r>
            <a:endParaRPr sz="1200"/>
          </a:p>
        </p:txBody>
      </p:sp>
      <p:sp>
        <p:nvSpPr>
          <p:cNvPr id="1275" name="Google Shape;1275;p185"/>
          <p:cNvSpPr txBox="1"/>
          <p:nvPr/>
        </p:nvSpPr>
        <p:spPr>
          <a:xfrm>
            <a:off x="4673602" y="4716624"/>
            <a:ext cx="18661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for free use.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50"/>
          <p:cNvSpPr txBox="1">
            <a:spLocks noGrp="1"/>
          </p:cNvSpPr>
          <p:nvPr>
            <p:ph type="title"/>
          </p:nvPr>
        </p:nvSpPr>
        <p:spPr>
          <a:xfrm>
            <a:off x="403948" y="65774"/>
            <a:ext cx="8154834" cy="82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" b="1"/>
              <a:t>Consciousness.</a:t>
            </a:r>
            <a:endParaRPr/>
          </a:p>
        </p:txBody>
      </p:sp>
      <p:sp>
        <p:nvSpPr>
          <p:cNvPr id="922" name="Google Shape;922;p150"/>
          <p:cNvSpPr txBox="1"/>
          <p:nvPr/>
        </p:nvSpPr>
        <p:spPr>
          <a:xfrm>
            <a:off x="100056" y="3234125"/>
            <a:ext cx="7194930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conscious experience is: informative and integrated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	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(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information theory of	consciousness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						IIT. </a:t>
            </a: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5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«measured» in Φ (phi). </a:t>
            </a:r>
            <a:r>
              <a:rPr lang="en" sz="15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how?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reduction of uncertainty (mathematically)</a:t>
            </a:r>
            <a:r>
              <a:rPr lang="en" sz="1500" i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(ivertion of entropy?)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				 (pertubation complexity index </a:t>
            </a:r>
            <a:r>
              <a:rPr lang="en" sz="15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PCI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Thus, examined by </a:t>
            </a: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mathematical and statistical methodes </a:t>
            </a:r>
            <a:r>
              <a:rPr lang="en" sz="15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15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</a:t>
            </a: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3" name="Google Shape;923;p150" descr="Being You by Anil Set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9317" y="2546474"/>
            <a:ext cx="1657654" cy="255555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24" name="Google Shape;924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137" y="2386568"/>
            <a:ext cx="5070788" cy="370364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25" name="Google Shape;925;p1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171" y="821060"/>
            <a:ext cx="7448434" cy="14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50"/>
          <p:cNvSpPr txBox="1"/>
          <p:nvPr/>
        </p:nvSpPr>
        <p:spPr>
          <a:xfrm rot="-1842791">
            <a:off x="4304341" y="4561161"/>
            <a:ext cx="1001776" cy="29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Entropy?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86"/>
          <p:cNvSpPr txBox="1">
            <a:spLocks noGrp="1"/>
          </p:cNvSpPr>
          <p:nvPr>
            <p:ph type="ctrTitle"/>
          </p:nvPr>
        </p:nvSpPr>
        <p:spPr>
          <a:xfrm>
            <a:off x="0" y="512868"/>
            <a:ext cx="8949094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Seizures with «enhanced» or intensified consciousness.</a:t>
            </a:r>
            <a:endParaRPr/>
          </a:p>
        </p:txBody>
      </p:sp>
      <p:sp>
        <p:nvSpPr>
          <p:cNvPr id="1281" name="Google Shape;1281;p186"/>
          <p:cNvSpPr txBox="1"/>
          <p:nvPr/>
        </p:nvSpPr>
        <p:spPr>
          <a:xfrm>
            <a:off x="4346352" y="3795633"/>
            <a:ext cx="3754783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Enhanced </a:t>
            </a:r>
            <a:r>
              <a:rPr lang="en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self experience &amp;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Feeling of meaning</a:t>
            </a: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/truth  &amp; clearity  +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Altered perception of time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17" y="1743753"/>
            <a:ext cx="3607933" cy="24740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288" name="Google Shape;1288;p187"/>
          <p:cNvPicPr preferRelativeResize="0"/>
          <p:nvPr/>
        </p:nvPicPr>
        <p:blipFill rotWithShape="1">
          <a:blip r:embed="rId4">
            <a:alphaModFix/>
          </a:blip>
          <a:srcRect l="4991" t="8454" r="13347" b="22399"/>
          <a:stretch/>
        </p:blipFill>
        <p:spPr>
          <a:xfrm>
            <a:off x="101217" y="399671"/>
            <a:ext cx="3653536" cy="110799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9" name="Google Shape;1289;p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61556" y="1606619"/>
            <a:ext cx="2399890" cy="176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09425" y="3310265"/>
            <a:ext cx="2070997" cy="18150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87"/>
          <p:cNvSpPr txBox="1"/>
          <p:nvPr/>
        </p:nvSpPr>
        <p:spPr>
          <a:xfrm>
            <a:off x="4893700" y="191925"/>
            <a:ext cx="4012200" cy="123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Sizures with: 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Intense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 b="1" i="1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happiness</a:t>
            </a:r>
            <a:r>
              <a:rPr lang="en" sz="1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«Bliss, </a:t>
            </a:r>
            <a:r>
              <a:rPr lang="en" sz="15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clarity</a:t>
            </a:r>
            <a:r>
              <a:rPr lang="en" sz="1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serenity»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1500" b="1" i="1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Intensified</a:t>
            </a:r>
            <a:r>
              <a:rPr lang="en" sz="1500" b="1" i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 b="1" i="1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self-awareness</a:t>
            </a:r>
            <a:r>
              <a:rPr lang="en" sz="1500" b="1" i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experience 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of the suroundings and </a:t>
            </a:r>
            <a:r>
              <a:rPr lang="en" sz="1500" b="1" i="1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clarity</a:t>
            </a:r>
            <a:r>
              <a:rPr lang="en" sz="1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1500" b="1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Meaning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truth !</a:t>
            </a:r>
            <a:r>
              <a:rPr lang="en" sz="1200"/>
              <a:t>        </a:t>
            </a: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Intensely felt  </a:t>
            </a:r>
            <a:r>
              <a:rPr lang="en" sz="15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87"/>
          <p:cNvSpPr txBox="1"/>
          <p:nvPr/>
        </p:nvSpPr>
        <p:spPr>
          <a:xfrm>
            <a:off x="101217" y="4861556"/>
            <a:ext cx="52325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Craig.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sentient self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Brain Struct Funct.2010:563-577.</a:t>
            </a:r>
            <a:endParaRPr sz="1200"/>
          </a:p>
        </p:txBody>
      </p:sp>
      <p:sp>
        <p:nvSpPr>
          <p:cNvPr id="1293" name="Google Shape;1293;p187"/>
          <p:cNvSpPr txBox="1"/>
          <p:nvPr/>
        </p:nvSpPr>
        <p:spPr>
          <a:xfrm>
            <a:off x="0" y="80726"/>
            <a:ext cx="4186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Front Behav Neurosci: doi.10.3389/fnbeh.</a:t>
            </a:r>
            <a:r>
              <a:rPr lang="en" sz="1300" b="1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lang="en" sz="13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.00021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</p:txBody>
      </p:sp>
      <p:sp>
        <p:nvSpPr>
          <p:cNvPr id="1294" name="Google Shape;1294;p187"/>
          <p:cNvSpPr txBox="1"/>
          <p:nvPr/>
        </p:nvSpPr>
        <p:spPr>
          <a:xfrm>
            <a:off x="4377284" y="1840463"/>
            <a:ext cx="17601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Left </a:t>
            </a: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Antero-dorsal Insula 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02" y="1275606"/>
            <a:ext cx="4750594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68" y="83958"/>
            <a:ext cx="6365081" cy="83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0567" y="2506064"/>
            <a:ext cx="2916324" cy="229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88"/>
          <p:cNvSpPr txBox="1"/>
          <p:nvPr/>
        </p:nvSpPr>
        <p:spPr>
          <a:xfrm>
            <a:off x="219516" y="1275606"/>
            <a:ext cx="108812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♀ 64 år.</a:t>
            </a: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88"/>
          <p:cNvSpPr txBox="1"/>
          <p:nvPr/>
        </p:nvSpPr>
        <p:spPr>
          <a:xfrm>
            <a:off x="7260299" y="3327834"/>
            <a:ext cx="12161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♀ 53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yrs</a:t>
            </a:r>
            <a:r>
              <a:rPr lang="en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5" name="Google Shape;1305;p188" descr="F:\Bernt Engelsen\Siste\AAng.tif"/>
          <p:cNvPicPr preferRelativeResize="0"/>
          <p:nvPr/>
        </p:nvPicPr>
        <p:blipFill rotWithShape="1">
          <a:blip r:embed="rId6">
            <a:alphaModFix/>
          </a:blip>
          <a:srcRect l="15366" t="4451" r="15594"/>
          <a:stretch/>
        </p:blipFill>
        <p:spPr>
          <a:xfrm>
            <a:off x="5762456" y="519522"/>
            <a:ext cx="2496277" cy="1952929"/>
          </a:xfrm>
          <a:prstGeom prst="rect">
            <a:avLst/>
          </a:prstGeom>
          <a:solidFill>
            <a:schemeClr val="dk2"/>
          </a:solidFill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306" name="Google Shape;1306;p188"/>
          <p:cNvSpPr txBox="1"/>
          <p:nvPr/>
        </p:nvSpPr>
        <p:spPr>
          <a:xfrm>
            <a:off x="8392805" y="482559"/>
            <a:ext cx="751194" cy="9002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ibre Franklin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♀</a:t>
            </a: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1921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1990.</a:t>
            </a:r>
            <a:endParaRPr sz="1200"/>
          </a:p>
        </p:txBody>
      </p:sp>
      <p:sp>
        <p:nvSpPr>
          <p:cNvPr id="1307" name="Google Shape;1307;p188"/>
          <p:cNvSpPr txBox="1"/>
          <p:nvPr/>
        </p:nvSpPr>
        <p:spPr>
          <a:xfrm>
            <a:off x="8258733" y="1385172"/>
            <a:ext cx="908218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Had "been in heaven" and often saw Jesus.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189"/>
          <p:cNvPicPr preferRelativeResize="0"/>
          <p:nvPr/>
        </p:nvPicPr>
        <p:blipFill rotWithShape="1">
          <a:blip r:embed="rId3">
            <a:alphaModFix/>
          </a:blip>
          <a:srcRect l="15618" t="12148" r="16702" b="8025"/>
          <a:stretch/>
        </p:blipFill>
        <p:spPr>
          <a:xfrm>
            <a:off x="6108700" y="2409825"/>
            <a:ext cx="26416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89"/>
          <p:cNvPicPr preferRelativeResize="0"/>
          <p:nvPr/>
        </p:nvPicPr>
        <p:blipFill rotWithShape="1">
          <a:blip r:embed="rId4">
            <a:alphaModFix/>
          </a:blip>
          <a:srcRect l="1734" t="6940" r="6291" b="25380"/>
          <a:stretch/>
        </p:blipFill>
        <p:spPr>
          <a:xfrm>
            <a:off x="5980289" y="465535"/>
            <a:ext cx="294498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1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222" y="1762125"/>
            <a:ext cx="238958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1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1800" y="1762125"/>
            <a:ext cx="2445544" cy="3275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89"/>
          <p:cNvSpPr txBox="1"/>
          <p:nvPr/>
        </p:nvSpPr>
        <p:spPr>
          <a:xfrm>
            <a:off x="474133" y="228600"/>
            <a:ext cx="41871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lang="en" sz="20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 b.64. Car accident </a:t>
            </a:r>
            <a:r>
              <a:rPr lang="en" sz="15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7-8 år old.  		Los</a:t>
            </a:r>
            <a:r>
              <a:rPr lang="en" sz="15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of</a:t>
            </a:r>
            <a:r>
              <a:rPr lang="en" sz="15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consciousness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Times New Roman"/>
              <a:buNone/>
            </a:pPr>
            <a:r>
              <a:rPr lang="en" sz="15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Epilepsy from age 16. FTK, FB/FR w/religious feelings and thoughts.</a:t>
            </a:r>
            <a:endParaRPr sz="1200"/>
          </a:p>
        </p:txBody>
      </p:sp>
      <p:sp>
        <p:nvSpPr>
          <p:cNvPr id="1317" name="Google Shape;1317;p189"/>
          <p:cNvSpPr txBox="1"/>
          <p:nvPr/>
        </p:nvSpPr>
        <p:spPr>
          <a:xfrm>
            <a:off x="155222" y="1383506"/>
            <a:ext cx="313548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300"/>
              <a:buFont typeface="Times New Roman"/>
              <a:buNone/>
            </a:pPr>
            <a:r>
              <a:rPr lang="en" sz="1300" b="0" i="0" u="none" strike="noStrike" cap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EEG under the feeling of being i heaven</a:t>
            </a:r>
            <a:endParaRPr sz="1300" b="0" i="0" u="none" strike="noStrike" cap="none">
              <a:solidFill>
                <a:srgbClr val="FF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8" name="Google Shape;1318;p189"/>
          <p:cNvSpPr txBox="1"/>
          <p:nvPr/>
        </p:nvSpPr>
        <p:spPr>
          <a:xfrm>
            <a:off x="3928533" y="1485900"/>
            <a:ext cx="2175933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300"/>
              <a:buFont typeface="Times New Roman"/>
              <a:buNone/>
            </a:pPr>
            <a:r>
              <a:rPr lang="en" sz="1300" b="0" i="0" u="none" strike="noStrike" cap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EEG 1 min a 5 mg DZP iv</a:t>
            </a:r>
            <a:endParaRPr sz="1200"/>
          </a:p>
        </p:txBody>
      </p:sp>
      <p:sp>
        <p:nvSpPr>
          <p:cNvPr id="1319" name="Google Shape;1319;p189"/>
          <p:cNvSpPr txBox="1"/>
          <p:nvPr/>
        </p:nvSpPr>
        <p:spPr>
          <a:xfrm>
            <a:off x="3386667" y="1371600"/>
            <a:ext cx="54186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imes New Roman"/>
              <a:buNone/>
            </a:pPr>
            <a:r>
              <a:rPr lang="en" sz="12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1989</a:t>
            </a: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0" name="Google Shape;1320;p189"/>
          <p:cNvSpPr/>
          <p:nvPr/>
        </p:nvSpPr>
        <p:spPr>
          <a:xfrm>
            <a:off x="8466667" y="1143000"/>
            <a:ext cx="406400" cy="57150"/>
          </a:xfrm>
          <a:prstGeom prst="leftArrow">
            <a:avLst>
              <a:gd name="adj1" fmla="val 50000"/>
              <a:gd name="adj2" fmla="val 1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90" descr="Meditasj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66" y="237931"/>
            <a:ext cx="5267045" cy="48112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90"/>
          <p:cNvSpPr txBox="1"/>
          <p:nvPr/>
        </p:nvSpPr>
        <p:spPr>
          <a:xfrm>
            <a:off x="6502400" y="400050"/>
            <a:ext cx="2506133" cy="20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lang="en" sz="20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parietal activation during </a:t>
            </a:r>
            <a:r>
              <a:rPr lang="en" sz="200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meditation with</a:t>
            </a:r>
            <a:r>
              <a:rPr lang="en" sz="200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feeling of «going up into something greater outside oneself»</a:t>
            </a:r>
            <a:endParaRPr sz="2000" i="0" u="none" strike="noStrike" cap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7" name="Google Shape;1327;p190"/>
          <p:cNvSpPr txBox="1"/>
          <p:nvPr/>
        </p:nvSpPr>
        <p:spPr>
          <a:xfrm>
            <a:off x="6709747" y="4737618"/>
            <a:ext cx="17665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 Spiegel.</a:t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91"/>
          <p:cNvSpPr txBox="1"/>
          <p:nvPr/>
        </p:nvSpPr>
        <p:spPr>
          <a:xfrm>
            <a:off x="338667" y="4800600"/>
            <a:ext cx="3016956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Times New Roman"/>
              <a:buNone/>
            </a:pPr>
            <a:r>
              <a:rPr lang="en" sz="1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Karlsen B, Engelsen B, Lillebø A. TDNLF,  2000</a:t>
            </a:r>
            <a:r>
              <a:rPr lang="en" sz="1000" b="0" i="0" u="none" strike="noStrike" cap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</p:txBody>
      </p:sp>
      <p:sp>
        <p:nvSpPr>
          <p:cNvPr id="1333" name="Google Shape;1333;p191"/>
          <p:cNvSpPr txBox="1"/>
          <p:nvPr/>
        </p:nvSpPr>
        <p:spPr>
          <a:xfrm>
            <a:off x="155224" y="86925"/>
            <a:ext cx="39942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Times New Roman"/>
              <a:buNone/>
            </a:pPr>
            <a:r>
              <a:rPr lang="en" sz="2400" b="1" i="0" u="sng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C, </a:t>
            </a:r>
            <a:r>
              <a:rPr lang="en" sz="2400" b="1" u="sng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woman</a:t>
            </a:r>
            <a:r>
              <a:rPr lang="en" sz="2400" b="1" i="0" u="sng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60 </a:t>
            </a:r>
            <a:r>
              <a:rPr lang="en" sz="2400" b="1" u="sng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yrs </a:t>
            </a:r>
            <a:endParaRPr sz="2400" b="1" i="0" u="sng" strike="noStrike" cap="none">
              <a:solidFill>
                <a:srgbClr val="3333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4" name="Google Shape;1334;p191"/>
          <p:cNvSpPr txBox="1"/>
          <p:nvPr/>
        </p:nvSpPr>
        <p:spPr>
          <a:xfrm>
            <a:off x="3804356" y="4731544"/>
            <a:ext cx="4605867" cy="29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Treated</a:t>
            </a:r>
            <a:r>
              <a:rPr lang="en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Lamictal + Orfiril.</a:t>
            </a:r>
            <a:endParaRPr sz="1200"/>
          </a:p>
        </p:txBody>
      </p:sp>
      <p:pic>
        <p:nvPicPr>
          <p:cNvPr id="1335" name="Google Shape;1335;p191"/>
          <p:cNvPicPr preferRelativeResize="0"/>
          <p:nvPr/>
        </p:nvPicPr>
        <p:blipFill rotWithShape="1">
          <a:blip r:embed="rId3">
            <a:alphaModFix/>
          </a:blip>
          <a:srcRect t="-2848"/>
          <a:stretch/>
        </p:blipFill>
        <p:spPr>
          <a:xfrm>
            <a:off x="846850" y="1063376"/>
            <a:ext cx="7106127" cy="37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91"/>
          <p:cNvSpPr txBox="1"/>
          <p:nvPr/>
        </p:nvSpPr>
        <p:spPr>
          <a:xfrm>
            <a:off x="135447" y="570988"/>
            <a:ext cx="8873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lang="en" sz="1500" i="0" u="none" strike="noStrike" cap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attack in 1992 (age 52). She wakes up with a headache that worsens with physical activity, nausea and gets better within 24 hours. Eventually problems organizing thoughts and actions (for example, paying the correct amount in a shop). (Dyscognitive seizures!).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1"/>
          <p:cNvSpPr txBox="1">
            <a:spLocks noGrp="1"/>
          </p:cNvSpPr>
          <p:nvPr>
            <p:ph type="title"/>
          </p:nvPr>
        </p:nvSpPr>
        <p:spPr>
          <a:xfrm>
            <a:off x="496128" y="94968"/>
            <a:ext cx="240168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" b="1" u="sng"/>
              <a:t>Anil Seth</a:t>
            </a:r>
            <a:r>
              <a:rPr lang="en"/>
              <a:t>;</a:t>
            </a:r>
            <a:endParaRPr/>
          </a:p>
        </p:txBody>
      </p:sp>
      <p:sp>
        <p:nvSpPr>
          <p:cNvPr id="932" name="Google Shape;932;p151"/>
          <p:cNvSpPr txBox="1">
            <a:spLocks noGrp="1"/>
          </p:cNvSpPr>
          <p:nvPr>
            <p:ph type="body" idx="1"/>
          </p:nvPr>
        </p:nvSpPr>
        <p:spPr>
          <a:xfrm>
            <a:off x="266424" y="1219257"/>
            <a:ext cx="7886700" cy="12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normAutofit lnSpcReduction="10000"/>
          </a:bodyPr>
          <a:lstStyle/>
          <a:p>
            <a:pPr marL="190500" lvl="0" indent="-1676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" dirty="0">
                <a:solidFill>
                  <a:srgbClr val="0000FF"/>
                </a:solidFill>
              </a:rPr>
              <a:t>For a conscious creature it is </a:t>
            </a:r>
            <a:r>
              <a:rPr lang="en" dirty="0" err="1">
                <a:solidFill>
                  <a:srgbClr val="0000FF"/>
                </a:solidFill>
              </a:rPr>
              <a:t>somethink</a:t>
            </a:r>
            <a:r>
              <a:rPr lang="en" dirty="0">
                <a:solidFill>
                  <a:srgbClr val="0000FF"/>
                </a:solidFill>
              </a:rPr>
              <a:t> it is </a:t>
            </a:r>
            <a:r>
              <a:rPr lang="en" u="sng" dirty="0">
                <a:solidFill>
                  <a:srgbClr val="0000FF"/>
                </a:solidFill>
              </a:rPr>
              <a:t>like to be me </a:t>
            </a:r>
            <a:r>
              <a:rPr lang="en" dirty="0">
                <a:solidFill>
                  <a:srgbClr val="0000FF"/>
                </a:solidFill>
              </a:rPr>
              <a:t>!</a:t>
            </a:r>
            <a:endParaRPr dirty="0"/>
          </a:p>
          <a:p>
            <a:pPr marL="190500" lvl="0" indent="-16764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" dirty="0">
                <a:solidFill>
                  <a:srgbClr val="0000FF"/>
                </a:solidFill>
              </a:rPr>
              <a:t>It </a:t>
            </a:r>
            <a:r>
              <a:rPr lang="en" b="1" u="sng" dirty="0">
                <a:solidFill>
                  <a:srgbClr val="0000FF"/>
                </a:solidFill>
              </a:rPr>
              <a:t>feels</a:t>
            </a:r>
            <a:r>
              <a:rPr lang="en" dirty="0">
                <a:solidFill>
                  <a:srgbClr val="0000FF"/>
                </a:solidFill>
              </a:rPr>
              <a:t> like </a:t>
            </a:r>
            <a:r>
              <a:rPr lang="en" dirty="0" err="1">
                <a:solidFill>
                  <a:srgbClr val="0000FF"/>
                </a:solidFill>
              </a:rPr>
              <a:t>somethink</a:t>
            </a:r>
            <a:r>
              <a:rPr lang="en" dirty="0">
                <a:solidFill>
                  <a:srgbClr val="0000FF"/>
                </a:solidFill>
              </a:rPr>
              <a:t> to be me ! (</a:t>
            </a:r>
            <a:r>
              <a:rPr lang="en" sz="1947" dirty="0">
                <a:solidFill>
                  <a:srgbClr val="0000FF"/>
                </a:solidFill>
              </a:rPr>
              <a:t>p11</a:t>
            </a:r>
            <a:r>
              <a:rPr lang="en" dirty="0">
                <a:solidFill>
                  <a:srgbClr val="0000FF"/>
                </a:solidFill>
              </a:rPr>
              <a:t>)*.</a:t>
            </a:r>
            <a:endParaRPr dirty="0"/>
          </a:p>
          <a:p>
            <a:pPr marL="190500" lvl="0" indent="-16764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" dirty="0">
                <a:solidFill>
                  <a:srgbClr val="0000FF"/>
                </a:solidFill>
              </a:rPr>
              <a:t>Were there is </a:t>
            </a:r>
            <a:r>
              <a:rPr lang="en" i="1" dirty="0">
                <a:solidFill>
                  <a:srgbClr val="0000FF"/>
                </a:solidFill>
              </a:rPr>
              <a:t>phenomenology</a:t>
            </a:r>
            <a:r>
              <a:rPr lang="en" dirty="0">
                <a:solidFill>
                  <a:srgbClr val="0000FF"/>
                </a:solidFill>
              </a:rPr>
              <a:t> there is consciousness.</a:t>
            </a:r>
            <a:endParaRPr dirty="0"/>
          </a:p>
          <a:p>
            <a:pPr marL="1905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933" name="Google Shape;933;p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842" y="2474273"/>
            <a:ext cx="1678069" cy="2574259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51"/>
          <p:cNvSpPr txBox="1"/>
          <p:nvPr/>
        </p:nvSpPr>
        <p:spPr>
          <a:xfrm>
            <a:off x="127335" y="3296039"/>
            <a:ext cx="6900507" cy="123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en" sz="15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: (</a:t>
            </a:r>
            <a:r>
              <a:rPr lang="en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Clinically</a:t>
            </a:r>
            <a:r>
              <a:rPr lang="en" sz="15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;) What is consciousness, and 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how is it established and regulated?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Subjective </a:t>
            </a:r>
            <a:r>
              <a:rPr lang="en" sz="1500" i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phenomenology(qualia) </a:t>
            </a:r>
            <a:r>
              <a:rPr lang="en" sz="15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«only» relevant/important for empathy !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				but, </a:t>
            </a:r>
            <a:r>
              <a:rPr lang="en" sz="1500" i="1" dirty="0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what about entropy ? </a:t>
            </a:r>
            <a:r>
              <a:rPr lang="en" sz="1500" i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(Giske 2024)</a:t>
            </a:r>
            <a:endParaRPr sz="1200" dirty="0"/>
          </a:p>
        </p:txBody>
      </p:sp>
      <p:sp>
        <p:nvSpPr>
          <p:cNvPr id="935" name="Google Shape;935;p151"/>
          <p:cNvSpPr txBox="1"/>
          <p:nvPr/>
        </p:nvSpPr>
        <p:spPr>
          <a:xfrm>
            <a:off x="7484004" y="1604390"/>
            <a:ext cx="145679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*having qualia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Norsk: kvalia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152"/>
          <p:cNvPicPr preferRelativeResize="0"/>
          <p:nvPr/>
        </p:nvPicPr>
        <p:blipFill rotWithShape="1">
          <a:blip r:embed="rId3">
            <a:alphaModFix/>
          </a:blip>
          <a:srcRect l="8123" t="53262" r="4110" b="11317"/>
          <a:stretch/>
        </p:blipFill>
        <p:spPr>
          <a:xfrm>
            <a:off x="382348" y="83464"/>
            <a:ext cx="3535018" cy="1093615"/>
          </a:xfrm>
          <a:prstGeom prst="rect">
            <a:avLst/>
          </a:prstGeom>
          <a:noFill/>
          <a:ln w="9525" cap="flat" cmpd="sng">
            <a:solidFill>
              <a:srgbClr val="0033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41" name="Google Shape;941;p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0663" y="593936"/>
            <a:ext cx="1655276" cy="211722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52"/>
          <p:cNvSpPr txBox="1"/>
          <p:nvPr/>
        </p:nvSpPr>
        <p:spPr>
          <a:xfrm>
            <a:off x="7098015" y="1411403"/>
            <a:ext cx="14682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May 2022</a:t>
            </a: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</p:txBody>
      </p:sp>
      <p:sp>
        <p:nvSpPr>
          <p:cNvPr id="943" name="Google Shape;943;p152"/>
          <p:cNvSpPr txBox="1"/>
          <p:nvPr/>
        </p:nvSpPr>
        <p:spPr>
          <a:xfrm>
            <a:off x="7150452" y="1688402"/>
            <a:ext cx="6817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N=22</a:t>
            </a:r>
            <a:endParaRPr sz="1200"/>
          </a:p>
        </p:txBody>
      </p:sp>
      <p:sp>
        <p:nvSpPr>
          <p:cNvPr id="944" name="Google Shape;944;p152"/>
          <p:cNvSpPr/>
          <p:nvPr/>
        </p:nvSpPr>
        <p:spPr>
          <a:xfrm>
            <a:off x="6383657" y="2553899"/>
            <a:ext cx="253276" cy="185445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5" name="Google Shape;945;p1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0452" y="2509727"/>
            <a:ext cx="1550042" cy="2258764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52"/>
          <p:cNvSpPr txBox="1"/>
          <p:nvPr/>
        </p:nvSpPr>
        <p:spPr>
          <a:xfrm>
            <a:off x="7072784" y="4768490"/>
            <a:ext cx="1914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2014 TDNLF</a:t>
            </a:r>
            <a:endParaRPr sz="1200"/>
          </a:p>
        </p:txBody>
      </p:sp>
      <p:pic>
        <p:nvPicPr>
          <p:cNvPr id="947" name="Google Shape;947;p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29479"/>
            <a:ext cx="5349266" cy="3661622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52"/>
          <p:cNvSpPr txBox="1"/>
          <p:nvPr/>
        </p:nvSpPr>
        <p:spPr>
          <a:xfrm>
            <a:off x="3987625" y="83475"/>
            <a:ext cx="264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https://www.nature.com/articles/s41583-022-00587-4</a:t>
            </a:r>
            <a:r>
              <a:rPr lang="en" sz="800">
                <a:solidFill>
                  <a:srgbClr val="0000FF"/>
                </a:solidFill>
              </a:rPr>
              <a:t> </a:t>
            </a:r>
            <a:endParaRPr sz="8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53"/>
          <p:cNvPicPr preferRelativeResize="0"/>
          <p:nvPr/>
        </p:nvPicPr>
        <p:blipFill rotWithShape="1">
          <a:blip r:embed="rId3">
            <a:alphaModFix/>
          </a:blip>
          <a:srcRect l="4984" b="17514"/>
          <a:stretch/>
        </p:blipFill>
        <p:spPr>
          <a:xfrm>
            <a:off x="179889" y="840000"/>
            <a:ext cx="3894715" cy="3960709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53"/>
          <p:cNvSpPr txBox="1"/>
          <p:nvPr/>
        </p:nvSpPr>
        <p:spPr>
          <a:xfrm>
            <a:off x="3528231" y="1055679"/>
            <a:ext cx="4207986" cy="80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Global </a:t>
            </a:r>
            <a:r>
              <a:rPr lang="en" sz="15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neuronal</a:t>
            </a:r>
            <a:r>
              <a:rPr lang="en" sz="15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workspace theory (G</a:t>
            </a:r>
            <a:r>
              <a:rPr lang="en" sz="15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5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WT).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lang="en" sz="15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Frontal l</a:t>
            </a:r>
            <a:r>
              <a:rPr lang="en" sz="15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obe</a:t>
            </a:r>
            <a:r>
              <a:rPr lang="en" sz="15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+ parietal lobe* </a:t>
            </a:r>
            <a:r>
              <a:rPr lang="en" sz="15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  + (temp).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Enough to guide flexible behavior and cognition</a:t>
            </a:r>
            <a:endParaRPr sz="1500" b="0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53"/>
          <p:cNvSpPr txBox="1"/>
          <p:nvPr/>
        </p:nvSpPr>
        <p:spPr>
          <a:xfrm>
            <a:off x="200912" y="74784"/>
            <a:ext cx="865743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" sz="20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lang="en" sz="20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physiological </a:t>
            </a:r>
            <a:r>
              <a:rPr lang="en" sz="20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rather than phenomenological aspects</a:t>
            </a: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</p:txBody>
      </p:sp>
      <p:sp>
        <p:nvSpPr>
          <p:cNvPr id="956" name="Google Shape;956;p153"/>
          <p:cNvSpPr txBox="1"/>
          <p:nvPr/>
        </p:nvSpPr>
        <p:spPr>
          <a:xfrm>
            <a:off x="6800314" y="1940772"/>
            <a:ext cx="20580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After ca. </a:t>
            </a:r>
            <a:r>
              <a:rPr lang="en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300 msec</a:t>
            </a:r>
            <a:endParaRPr sz="1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7" name="Google Shape;957;p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1856" y="2820355"/>
            <a:ext cx="1530824" cy="22414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58" name="Google Shape;958;p153"/>
          <p:cNvSpPr txBox="1"/>
          <p:nvPr/>
        </p:nvSpPr>
        <p:spPr>
          <a:xfrm>
            <a:off x="3591620" y="512223"/>
            <a:ext cx="13044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Calibri"/>
              <a:buNone/>
            </a:pPr>
            <a:r>
              <a:rPr lang="en" sz="1500" b="1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COGNITION!</a:t>
            </a:r>
            <a:endParaRPr sz="1200"/>
          </a:p>
        </p:txBody>
      </p:sp>
      <p:sp>
        <p:nvSpPr>
          <p:cNvPr id="959" name="Google Shape;959;p153"/>
          <p:cNvSpPr txBox="1"/>
          <p:nvPr/>
        </p:nvSpPr>
        <p:spPr>
          <a:xfrm>
            <a:off x="4755804" y="2364728"/>
            <a:ext cx="2885118" cy="20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Calibri"/>
              <a:buNone/>
            </a:pPr>
            <a:r>
              <a:rPr lang="en" sz="1700" b="1" i="0" u="sng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Consciousness «signature</a:t>
            </a:r>
            <a:r>
              <a:rPr lang="en" sz="1700" b="1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700" b="1" i="0" u="sng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»;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Fronto-parietal activation,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P3a/b,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Highfreq. oscillation </a:t>
            </a:r>
            <a:r>
              <a:rPr lang="en" sz="15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lang="en" sz="13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Incl. depthelectrodes in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lang="en" sz="13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Human brains (</a:t>
            </a:r>
            <a:r>
              <a:rPr lang="en" sz="13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N400</a:t>
            </a:r>
            <a:r>
              <a:rPr lang="en" sz="13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lang="en" sz="13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temporal l</a:t>
            </a:r>
            <a:r>
              <a:rPr lang="en" sz="13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obe</a:t>
            </a:r>
            <a:r>
              <a:rPr lang="en" sz="13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lang="en" sz="13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3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N2pc</a:t>
            </a:r>
            <a:r>
              <a:rPr lang="en" sz="13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" sz="13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unconscious</a:t>
            </a:r>
            <a:r>
              <a:rPr lang="en" sz="13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parietal attention!)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53"/>
          <p:cNvSpPr txBox="1"/>
          <p:nvPr/>
        </p:nvSpPr>
        <p:spPr>
          <a:xfrm rot="-1234411">
            <a:off x="-73599" y="1511560"/>
            <a:ext cx="2727714" cy="40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and 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metarepresentation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1" name="Google Shape;961;p1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2405" y="1962548"/>
            <a:ext cx="704149" cy="420661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53"/>
          <p:cNvSpPr txBox="1"/>
          <p:nvPr/>
        </p:nvSpPr>
        <p:spPr>
          <a:xfrm>
            <a:off x="4876735" y="463091"/>
            <a:ext cx="352299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Attention, evaluation, reflection and verbal response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53"/>
          <p:cNvSpPr txBox="1"/>
          <p:nvPr/>
        </p:nvSpPr>
        <p:spPr>
          <a:xfrm>
            <a:off x="942316" y="457392"/>
            <a:ext cx="259598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Tested in humans !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54"/>
          <p:cNvPicPr preferRelativeResize="0"/>
          <p:nvPr/>
        </p:nvPicPr>
        <p:blipFill rotWithShape="1">
          <a:blip r:embed="rId3">
            <a:alphaModFix/>
          </a:blip>
          <a:srcRect l="4984" b="17514"/>
          <a:stretch/>
        </p:blipFill>
        <p:spPr>
          <a:xfrm>
            <a:off x="102012" y="645799"/>
            <a:ext cx="4127507" cy="419744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54"/>
          <p:cNvSpPr txBox="1"/>
          <p:nvPr/>
        </p:nvSpPr>
        <p:spPr>
          <a:xfrm>
            <a:off x="4765189" y="684443"/>
            <a:ext cx="438018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lang="en" sz="1500" b="1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Frontal lobe</a:t>
            </a:r>
            <a:r>
              <a:rPr lang="en" sz="15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1500" b="1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parietal lobe</a:t>
            </a:r>
            <a:r>
              <a:rPr lang="en" sz="15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" sz="15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 + (Temp lobe)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54"/>
          <p:cNvSpPr txBox="1"/>
          <p:nvPr/>
        </p:nvSpPr>
        <p:spPr>
          <a:xfrm>
            <a:off x="4844981" y="1531578"/>
            <a:ext cx="4219240" cy="16474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Calibri"/>
              <a:buNone/>
            </a:pPr>
            <a:r>
              <a:rPr lang="en" sz="1700" b="1" i="0" u="sng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Initiation in GNW assumes</a:t>
            </a:r>
            <a:r>
              <a:rPr lang="en" sz="17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en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1700" b="1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Input from «ignition». (Bottom – up*)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" sz="17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P3a,b</a:t>
            </a:r>
            <a:endParaRPr sz="170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en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2. Response «reentry» (Top-down)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7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ϒ</a:t>
            </a:r>
            <a:r>
              <a:rPr lang="en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-waves &amp; </a:t>
            </a:r>
            <a:r>
              <a:rPr lang="en" sz="17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synchronisation</a:t>
            </a:r>
            <a:endParaRPr sz="1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54"/>
          <p:cNvSpPr txBox="1"/>
          <p:nvPr/>
        </p:nvSpPr>
        <p:spPr>
          <a:xfrm>
            <a:off x="3235675" y="2023750"/>
            <a:ext cx="752700" cy="308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54"/>
          <p:cNvSpPr/>
          <p:nvPr/>
        </p:nvSpPr>
        <p:spPr>
          <a:xfrm>
            <a:off x="3856417" y="2203608"/>
            <a:ext cx="172097" cy="1749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54"/>
          <p:cNvSpPr/>
          <p:nvPr/>
        </p:nvSpPr>
        <p:spPr>
          <a:xfrm>
            <a:off x="2273457" y="3321860"/>
            <a:ext cx="172097" cy="17495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25" tIns="38500" rIns="77025" bIns="38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Google Shape;974;p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9798" y="3158585"/>
            <a:ext cx="173751" cy="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54"/>
          <p:cNvSpPr txBox="1"/>
          <p:nvPr/>
        </p:nvSpPr>
        <p:spPr>
          <a:xfrm>
            <a:off x="3235675" y="662025"/>
            <a:ext cx="1666493" cy="146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Stimulus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Sensing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Emotion</a:t>
            </a:r>
            <a:endParaRPr sz="1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Thought</a:t>
            </a:r>
            <a:endParaRPr sz="1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r>
              <a:rPr lang="en" sz="1500" b="0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500" b="0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6" name="Google Shape;976;p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7946" y="976306"/>
            <a:ext cx="388366" cy="3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54"/>
          <p:cNvSpPr txBox="1"/>
          <p:nvPr/>
        </p:nvSpPr>
        <p:spPr>
          <a:xfrm>
            <a:off x="4743841" y="417632"/>
            <a:ext cx="41957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Global </a:t>
            </a:r>
            <a:r>
              <a:rPr lang="en" sz="15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neuronal</a:t>
            </a:r>
            <a:r>
              <a:rPr lang="en" sz="15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workspace  (G</a:t>
            </a:r>
            <a:r>
              <a:rPr lang="en" sz="15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5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W).</a:t>
            </a:r>
            <a:endParaRPr sz="1500" b="0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54"/>
          <p:cNvSpPr txBox="1"/>
          <p:nvPr/>
        </p:nvSpPr>
        <p:spPr>
          <a:xfrm rot="-257551">
            <a:off x="1719674" y="1873194"/>
            <a:ext cx="754796" cy="277439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GNW</a:t>
            </a:r>
            <a:endParaRPr sz="1200"/>
          </a:p>
        </p:txBody>
      </p:sp>
      <p:pic>
        <p:nvPicPr>
          <p:cNvPr id="979" name="Google Shape;979;p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441" y="2075237"/>
            <a:ext cx="173751" cy="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54"/>
          <p:cNvSpPr txBox="1"/>
          <p:nvPr/>
        </p:nvSpPr>
        <p:spPr>
          <a:xfrm>
            <a:off x="4309798" y="4520063"/>
            <a:ext cx="339245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processing in GNW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IIT: 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 of consciousness. </a:t>
            </a:r>
            <a:r>
              <a:rPr lang="en" sz="1500" b="1" i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phi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?</a:t>
            </a:r>
            <a:endParaRPr sz="1200"/>
          </a:p>
        </p:txBody>
      </p:sp>
      <p:pic>
        <p:nvPicPr>
          <p:cNvPr id="981" name="Google Shape;981;p1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2180" y="3292820"/>
            <a:ext cx="1162162" cy="1777424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54"/>
          <p:cNvSpPr txBox="1"/>
          <p:nvPr/>
        </p:nvSpPr>
        <p:spPr>
          <a:xfrm>
            <a:off x="189418" y="4640552"/>
            <a:ext cx="26831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Stanislas Dehaene, 2014.</a:t>
            </a:r>
            <a:endParaRPr sz="1200"/>
          </a:p>
        </p:txBody>
      </p:sp>
      <p:pic>
        <p:nvPicPr>
          <p:cNvPr id="983" name="Google Shape;983;p1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921" y="7352"/>
            <a:ext cx="7375275" cy="4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54"/>
          <p:cNvSpPr txBox="1"/>
          <p:nvPr/>
        </p:nvSpPr>
        <p:spPr>
          <a:xfrm>
            <a:off x="6841699" y="2838307"/>
            <a:ext cx="19988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*with regard to GNW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55" descr="Dehaene3"/>
          <p:cNvPicPr preferRelativeResize="0"/>
          <p:nvPr/>
        </p:nvPicPr>
        <p:blipFill rotWithShape="1">
          <a:blip r:embed="rId3">
            <a:alphaModFix/>
          </a:blip>
          <a:srcRect t="1863" b="73947"/>
          <a:stretch/>
        </p:blipFill>
        <p:spPr>
          <a:xfrm>
            <a:off x="795867" y="250031"/>
            <a:ext cx="7406923" cy="2210991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990" name="Google Shape;990;p155" descr="Thalamus"/>
          <p:cNvPicPr preferRelativeResize="0"/>
          <p:nvPr/>
        </p:nvPicPr>
        <p:blipFill rotWithShape="1">
          <a:blip r:embed="rId4">
            <a:alphaModFix/>
          </a:blip>
          <a:srcRect t="2927" b="1463"/>
          <a:stretch/>
        </p:blipFill>
        <p:spPr>
          <a:xfrm>
            <a:off x="2126083" y="2589245"/>
            <a:ext cx="3839634" cy="2455069"/>
          </a:xfrm>
          <a:prstGeom prst="rect">
            <a:avLst/>
          </a:prstGeom>
          <a:noFill/>
          <a:ln w="158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91" name="Google Shape;991;p155"/>
          <p:cNvSpPr txBox="1"/>
          <p:nvPr/>
        </p:nvSpPr>
        <p:spPr>
          <a:xfrm>
            <a:off x="5965716" y="3191458"/>
            <a:ext cx="3099492" cy="58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Cortex and </a:t>
            </a: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Thalamus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GNW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«Regional Thalamic activation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!</a:t>
            </a:r>
            <a:endParaRPr sz="1200"/>
          </a:p>
        </p:txBody>
      </p:sp>
      <p:sp>
        <p:nvSpPr>
          <p:cNvPr id="992" name="Google Shape;992;p155"/>
          <p:cNvSpPr txBox="1"/>
          <p:nvPr/>
        </p:nvSpPr>
        <p:spPr>
          <a:xfrm>
            <a:off x="356636" y="4693448"/>
            <a:ext cx="166706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Dehaene, 2014.</a:t>
            </a:r>
            <a:endParaRPr sz="1200"/>
          </a:p>
        </p:txBody>
      </p:sp>
      <p:sp>
        <p:nvSpPr>
          <p:cNvPr id="993" name="Google Shape;993;p155"/>
          <p:cNvSpPr txBox="1"/>
          <p:nvPr/>
        </p:nvSpPr>
        <p:spPr>
          <a:xfrm>
            <a:off x="7456196" y="951722"/>
            <a:ext cx="51422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200"/>
          </a:p>
        </p:txBody>
      </p:sp>
      <p:sp>
        <p:nvSpPr>
          <p:cNvPr id="994" name="Google Shape;994;p155"/>
          <p:cNvSpPr txBox="1"/>
          <p:nvPr/>
        </p:nvSpPr>
        <p:spPr>
          <a:xfrm>
            <a:off x="176935" y="2605573"/>
            <a:ext cx="51422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200"/>
          </a:p>
        </p:txBody>
      </p:sp>
      <p:sp>
        <p:nvSpPr>
          <p:cNvPr id="995" name="Google Shape;995;p155"/>
          <p:cNvSpPr txBox="1"/>
          <p:nvPr/>
        </p:nvSpPr>
        <p:spPr>
          <a:xfrm>
            <a:off x="176935" y="2946141"/>
            <a:ext cx="1667069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25" tIns="38500" rIns="77025" bIns="38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for </a:t>
            </a:r>
            <a:r>
              <a:rPr lang="en" sz="15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(subjectiv internal model)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Giske2024.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Office Theme">
  <a:themeElements>
    <a:clrScheme name="Office-tem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Office-t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-tem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-tema">
  <a:themeElements>
    <a:clrScheme name="Office-tem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-tema">
  <a:themeElements>
    <a:clrScheme name="Office-tem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Standard utforming">
  <a:themeElements>
    <a:clrScheme name="Standard utforming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2254</Words>
  <Application>Microsoft Macintosh PowerPoint</Application>
  <PresentationFormat>On-screen Show (16:9)</PresentationFormat>
  <Paragraphs>264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45</vt:i4>
      </vt:variant>
    </vt:vector>
  </HeadingPairs>
  <TitlesOfParts>
    <vt:vector size="65" baseType="lpstr">
      <vt:lpstr>Open Sans</vt:lpstr>
      <vt:lpstr>PT Serif</vt:lpstr>
      <vt:lpstr>Libre Franklin</vt:lpstr>
      <vt:lpstr>Arial</vt:lpstr>
      <vt:lpstr>Roboto</vt:lpstr>
      <vt:lpstr>Times New Roman</vt:lpstr>
      <vt:lpstr>Merriweather</vt:lpstr>
      <vt:lpstr>Calibri</vt:lpstr>
      <vt:lpstr>Simple Light</vt:lpstr>
      <vt:lpstr>Office-tema</vt:lpstr>
      <vt:lpstr>1_Office-tema</vt:lpstr>
      <vt:lpstr>4_Standard utforming</vt:lpstr>
      <vt:lpstr>8_Standard utforming</vt:lpstr>
      <vt:lpstr>2_Office-tema</vt:lpstr>
      <vt:lpstr>Standard utforming</vt:lpstr>
      <vt:lpstr>1_Standard utforming</vt:lpstr>
      <vt:lpstr>2_Standard utforming</vt:lpstr>
      <vt:lpstr>3_Standard utforming</vt:lpstr>
      <vt:lpstr>1_Office Theme</vt:lpstr>
      <vt:lpstr>3_Office-tema</vt:lpstr>
      <vt:lpstr>Consciousness and epilepsy  Seizures with altered, reduced, enhanced and fractionated consciousness.</vt:lpstr>
      <vt:lpstr>Defining consciousness !?</vt:lpstr>
      <vt:lpstr>Consciousness gives us «the space of opportunity».</vt:lpstr>
      <vt:lpstr>Consciousness.</vt:lpstr>
      <vt:lpstr>Anil Seth;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Non-Rem arousal (dissosiativ?) conditions.</vt:lpstr>
      <vt:lpstr>PowerPoint Presentation</vt:lpstr>
      <vt:lpstr>Aware seizures with  altered consciousness.</vt:lpstr>
      <vt:lpstr>PowerPoint Presentation</vt:lpstr>
      <vt:lpstr>PowerPoint Presentation</vt:lpstr>
      <vt:lpstr>Epilepsy is an episodic condition/dysfunction wich fills consciousness with unwanted content and meaning.</vt:lpstr>
      <vt:lpstr>PowerPoint Presentation</vt:lpstr>
      <vt:lpstr>PowerPoint Presentation</vt:lpstr>
      <vt:lpstr>Seizures with impaired consciousness.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Seizures with fractionated consciousness.  Dissociation !</vt:lpstr>
      <vt:lpstr>PowerPoint Presentation</vt:lpstr>
      <vt:lpstr>PowerPoint Presentation</vt:lpstr>
      <vt:lpstr>PowerPoint Presentation</vt:lpstr>
      <vt:lpstr>PowerPoint Presentation</vt:lpstr>
      <vt:lpstr>Seizures with «enhanced» or intensified consciousness.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Arvid Lundervold</cp:lastModifiedBy>
  <cp:revision>1</cp:revision>
  <dcterms:modified xsi:type="dcterms:W3CDTF">2024-05-19T16:56:53Z</dcterms:modified>
</cp:coreProperties>
</file>